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Roboto" panose="020B0604020202020204" charset="0"/>
      <p:regular r:id="rId38"/>
      <p:bold r:id="rId39"/>
      <p:italic r:id="rId40"/>
      <p:boldItalic r:id="rId41"/>
    </p:embeddedFont>
    <p:embeddedFont>
      <p:font typeface="La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45767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ab8da3cf2_0_8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ab8da3cf2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ab8da3cf2_0_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ab8da3cf2_0_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a757f94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a757f94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a757f940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a757f940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b8da3cf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b8da3cf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a757f940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a757f940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a757f9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a757f9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a757f940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a757f940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a757f9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a757f9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a757f940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a757f940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ab8da3cf2_0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ab8da3cf2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a757f940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a757f940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a757f94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a757f940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a757f940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a757f940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a757f940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a757f940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a757f940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a757f940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a757f940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a757f940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a757f940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a757f940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a757f940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a757f940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a757f940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a757f940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757f940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757f940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b8da3cf2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b8da3cf2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4a757f9408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4a757f9408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4a757f9408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4a757f9408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a757f940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a757f940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a757f9408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a757f9408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a757f9408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a757f940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a757f940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a757f940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b8da3cf2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ab8da3cf2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ab8da3cf2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ab8da3cf2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ab8da3cf2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ab8da3cf2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ab8da3cf2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ab8da3cf2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ab8da3cf2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ab8da3cf2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www.formulaires.modernisation.gouv.fr/gf/cerfa_12156.d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lecompteasso.associations.gouv.fr/logi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service-public.fr/associations/vosdroits/R37933"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 “Compte Asso”</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 pratique et illustré à l’usage des associations</a:t>
            </a:r>
            <a:endParaRPr/>
          </a:p>
        </p:txBody>
      </p:sp>
      <p:pic>
        <p:nvPicPr>
          <p:cNvPr id="69" name="Google Shape;69;p13"/>
          <p:cNvPicPr preferRelativeResize="0"/>
          <p:nvPr/>
        </p:nvPicPr>
        <p:blipFill>
          <a:blip r:embed="rId3">
            <a:alphaModFix/>
          </a:blip>
          <a:stretch>
            <a:fillRect/>
          </a:stretch>
        </p:blipFill>
        <p:spPr>
          <a:xfrm>
            <a:off x="174175" y="201549"/>
            <a:ext cx="4148400" cy="930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2"/>
          <p:cNvPicPr preferRelativeResize="0"/>
          <p:nvPr/>
        </p:nvPicPr>
        <p:blipFill>
          <a:blip r:embed="rId3">
            <a:alphaModFix/>
          </a:blip>
          <a:stretch>
            <a:fillRect/>
          </a:stretch>
        </p:blipFill>
        <p:spPr>
          <a:xfrm>
            <a:off x="98250" y="446300"/>
            <a:ext cx="7337000" cy="5187500"/>
          </a:xfrm>
          <a:prstGeom prst="rect">
            <a:avLst/>
          </a:prstGeom>
          <a:noFill/>
          <a:ln>
            <a:noFill/>
          </a:ln>
        </p:spPr>
      </p:pic>
      <p:sp>
        <p:nvSpPr>
          <p:cNvPr id="183" name="Google Shape;183;p2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84" name="Google Shape;184;p22"/>
          <p:cNvSpPr txBox="1"/>
          <p:nvPr/>
        </p:nvSpPr>
        <p:spPr>
          <a:xfrm>
            <a:off x="6749525" y="2122500"/>
            <a:ext cx="2221500" cy="2929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Afin de vous faciliter la procédure, vous pouvez ici téléverser tous les documents nécessaires à votre demande de subvention.</a:t>
            </a:r>
            <a:endParaRPr/>
          </a:p>
          <a:p>
            <a:pPr marL="0" lvl="0" indent="0" algn="ctr" rtl="0">
              <a:spcBef>
                <a:spcPts val="0"/>
              </a:spcBef>
              <a:spcAft>
                <a:spcPts val="0"/>
              </a:spcAft>
              <a:buNone/>
            </a:pPr>
            <a:r>
              <a:rPr lang="en" b="1"/>
              <a:t>ATTENTION, merci de ne verser que des documents au format PDF</a:t>
            </a:r>
            <a:endParaRPr b="1"/>
          </a:p>
        </p:txBody>
      </p:sp>
      <p:sp>
        <p:nvSpPr>
          <p:cNvPr id="185" name="Google Shape;185;p22"/>
          <p:cNvSpPr txBox="1"/>
          <p:nvPr/>
        </p:nvSpPr>
        <p:spPr>
          <a:xfrm>
            <a:off x="2497450" y="4358175"/>
            <a:ext cx="5575200" cy="728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Les documents tels que les statuts et la liste des dirigeants ne peuvent être modifiés ici. Ils sont issus des données du RNA. Pour toute modification, contacter le greffe ou utiliser la téléprocédure</a:t>
            </a:r>
            <a:endParaRPr/>
          </a:p>
        </p:txBody>
      </p:sp>
      <p:sp>
        <p:nvSpPr>
          <p:cNvPr id="187" name="Google Shape;187;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10</a:t>
            </a:fld>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a:t>
            </a:r>
            <a:endParaRPr/>
          </a:p>
        </p:txBody>
      </p:sp>
      <p:pic>
        <p:nvPicPr>
          <p:cNvPr id="193" name="Google Shape;193;p23"/>
          <p:cNvPicPr preferRelativeResize="0"/>
          <p:nvPr/>
        </p:nvPicPr>
        <p:blipFill>
          <a:blip r:embed="rId3">
            <a:alphaModFix/>
          </a:blip>
          <a:stretch>
            <a:fillRect/>
          </a:stretch>
        </p:blipFill>
        <p:spPr>
          <a:xfrm>
            <a:off x="786300" y="-530625"/>
            <a:ext cx="7507103" cy="5143500"/>
          </a:xfrm>
          <a:prstGeom prst="rect">
            <a:avLst/>
          </a:prstGeom>
          <a:noFill/>
          <a:ln>
            <a:noFill/>
          </a:ln>
        </p:spPr>
      </p:pic>
      <p:sp>
        <p:nvSpPr>
          <p:cNvPr id="194" name="Google Shape;194;p23"/>
          <p:cNvSpPr txBox="1"/>
          <p:nvPr/>
        </p:nvSpPr>
        <p:spPr>
          <a:xfrm>
            <a:off x="2413800" y="2674325"/>
            <a:ext cx="4195500" cy="119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Une fois les informations administratives complétées, vous pouvez saisir votre demande de subvention en cliquant sur le bouton “Demander une subvention” sur la droite</a:t>
            </a:r>
            <a:endParaRPr/>
          </a:p>
          <a:p>
            <a:pPr marL="0" lvl="0" indent="0" algn="l" rtl="0">
              <a:spcBef>
                <a:spcPts val="0"/>
              </a:spcBef>
              <a:spcAft>
                <a:spcPts val="0"/>
              </a:spcAft>
              <a:buNone/>
            </a:pPr>
            <a:endParaRPr/>
          </a:p>
          <a:p>
            <a:pPr marL="0" lvl="0" indent="0" algn="ctr" rtl="0">
              <a:spcBef>
                <a:spcPts val="0"/>
              </a:spcBef>
              <a:spcAft>
                <a:spcPts val="0"/>
              </a:spcAft>
              <a:buNone/>
            </a:pPr>
            <a:endParaRPr b="1"/>
          </a:p>
        </p:txBody>
      </p:sp>
      <p:cxnSp>
        <p:nvCxnSpPr>
          <p:cNvPr id="196" name="Google Shape;196;p23"/>
          <p:cNvCxnSpPr/>
          <p:nvPr/>
        </p:nvCxnSpPr>
        <p:spPr>
          <a:xfrm rot="10800000" flipH="1">
            <a:off x="6247750" y="2128550"/>
            <a:ext cx="421500" cy="733800"/>
          </a:xfrm>
          <a:prstGeom prst="straightConnector1">
            <a:avLst/>
          </a:prstGeom>
          <a:noFill/>
          <a:ln w="9525" cap="flat" cmpd="sng">
            <a:solidFill>
              <a:srgbClr val="FF0000"/>
            </a:solidFill>
            <a:prstDash val="solid"/>
            <a:round/>
            <a:headEnd type="none" w="med" len="med"/>
            <a:tailEnd type="triangle" w="med" len="med"/>
          </a:ln>
        </p:spPr>
      </p:cxnSp>
      <p:sp>
        <p:nvSpPr>
          <p:cNvPr id="197" name="Google Shape;197;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11</a:t>
            </a:fld>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a:t>
            </a:r>
            <a:endParaRPr/>
          </a:p>
        </p:txBody>
      </p:sp>
      <p:sp>
        <p:nvSpPr>
          <p:cNvPr id="203" name="Google Shape;203;p24"/>
          <p:cNvSpPr txBox="1"/>
          <p:nvPr/>
        </p:nvSpPr>
        <p:spPr>
          <a:xfrm>
            <a:off x="450425" y="791875"/>
            <a:ext cx="85413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Le processus de demande de subvention s’effectue en 5 étapes</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Lors du passage à l’étape suivante, les données sont automatiquement enregistrées.</a:t>
            </a:r>
            <a:endParaRPr b="1"/>
          </a:p>
          <a:p>
            <a:pPr marL="0" lvl="0" indent="0" algn="ctr" rtl="0">
              <a:spcBef>
                <a:spcPts val="0"/>
              </a:spcBef>
              <a:spcAft>
                <a:spcPts val="0"/>
              </a:spcAft>
              <a:buNone/>
            </a:pPr>
            <a:endParaRPr b="1"/>
          </a:p>
          <a:p>
            <a:pPr marL="0" lvl="0" indent="0" algn="ctr" rtl="0">
              <a:spcBef>
                <a:spcPts val="0"/>
              </a:spcBef>
              <a:spcAft>
                <a:spcPts val="0"/>
              </a:spcAft>
              <a:buClr>
                <a:srgbClr val="000000"/>
              </a:buClr>
              <a:buSzPts val="1100"/>
              <a:buFont typeface="Arial"/>
              <a:buNone/>
            </a:pPr>
            <a:endParaRPr b="1"/>
          </a:p>
        </p:txBody>
      </p:sp>
      <p:pic>
        <p:nvPicPr>
          <p:cNvPr id="204" name="Google Shape;204;p24"/>
          <p:cNvPicPr preferRelativeResize="0"/>
          <p:nvPr/>
        </p:nvPicPr>
        <p:blipFill rotWithShape="1">
          <a:blip r:embed="rId3">
            <a:alphaModFix/>
          </a:blip>
          <a:srcRect/>
          <a:stretch/>
        </p:blipFill>
        <p:spPr>
          <a:xfrm>
            <a:off x="450413" y="1808725"/>
            <a:ext cx="8395876" cy="2172400"/>
          </a:xfrm>
          <a:prstGeom prst="rect">
            <a:avLst/>
          </a:prstGeom>
          <a:noFill/>
          <a:ln>
            <a:noFill/>
          </a:ln>
        </p:spPr>
      </p:pic>
      <p:cxnSp>
        <p:nvCxnSpPr>
          <p:cNvPr id="205" name="Google Shape;205;p24"/>
          <p:cNvCxnSpPr/>
          <p:nvPr/>
        </p:nvCxnSpPr>
        <p:spPr>
          <a:xfrm rot="10800000" flipH="1">
            <a:off x="3963275" y="3832150"/>
            <a:ext cx="313200" cy="539100"/>
          </a:xfrm>
          <a:prstGeom prst="straightConnector1">
            <a:avLst/>
          </a:prstGeom>
          <a:noFill/>
          <a:ln w="9525" cap="flat" cmpd="sng">
            <a:solidFill>
              <a:srgbClr val="FF0000"/>
            </a:solidFill>
            <a:prstDash val="solid"/>
            <a:round/>
            <a:headEnd type="none" w="med" len="med"/>
            <a:tailEnd type="triangle" w="med" len="med"/>
          </a:ln>
        </p:spPr>
      </p:cxnSp>
      <p:sp>
        <p:nvSpPr>
          <p:cNvPr id="206" name="Google Shape;206;p24"/>
          <p:cNvSpPr txBox="1"/>
          <p:nvPr/>
        </p:nvSpPr>
        <p:spPr>
          <a:xfrm>
            <a:off x="312200" y="4071675"/>
            <a:ext cx="1692600" cy="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0000"/>
                </a:solidFill>
              </a:rPr>
              <a:t>Il est inutile de recommencer depuis le début</a:t>
            </a:r>
            <a:endParaRPr b="1">
              <a:solidFill>
                <a:srgbClr val="FF0000"/>
              </a:solidFill>
            </a:endParaRPr>
          </a:p>
        </p:txBody>
      </p:sp>
      <p:sp>
        <p:nvSpPr>
          <p:cNvPr id="208" name="Google Shape;208;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12</a:t>
            </a:fld>
            <a:endParaRPr b="1"/>
          </a:p>
        </p:txBody>
      </p:sp>
      <p:sp>
        <p:nvSpPr>
          <p:cNvPr id="209" name="Google Shape;209;p24"/>
          <p:cNvSpPr txBox="1"/>
          <p:nvPr/>
        </p:nvSpPr>
        <p:spPr>
          <a:xfrm>
            <a:off x="7256300" y="3322138"/>
            <a:ext cx="1624500" cy="82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Cliquez ici pour débuter</a:t>
            </a:r>
            <a:endParaRPr b="1"/>
          </a:p>
        </p:txBody>
      </p:sp>
      <p:cxnSp>
        <p:nvCxnSpPr>
          <p:cNvPr id="210" name="Google Shape;210;p24"/>
          <p:cNvCxnSpPr/>
          <p:nvPr/>
        </p:nvCxnSpPr>
        <p:spPr>
          <a:xfrm rot="10800000">
            <a:off x="7664125" y="2549950"/>
            <a:ext cx="218700" cy="772200"/>
          </a:xfrm>
          <a:prstGeom prst="straightConnector1">
            <a:avLst/>
          </a:prstGeom>
          <a:noFill/>
          <a:ln w="28575" cap="flat" cmpd="sng">
            <a:solidFill>
              <a:srgbClr val="93C47D"/>
            </a:solidFill>
            <a:prstDash val="solid"/>
            <a:round/>
            <a:headEnd type="none" w="med" len="med"/>
            <a:tailEnd type="triangle" w="med" len="med"/>
          </a:ln>
        </p:spPr>
      </p:cxnSp>
      <p:pic>
        <p:nvPicPr>
          <p:cNvPr id="211" name="Google Shape;211;p24"/>
          <p:cNvPicPr preferRelativeResize="0"/>
          <p:nvPr/>
        </p:nvPicPr>
        <p:blipFill>
          <a:blip r:embed="rId4">
            <a:alphaModFix/>
          </a:blip>
          <a:stretch>
            <a:fillRect/>
          </a:stretch>
        </p:blipFill>
        <p:spPr>
          <a:xfrm>
            <a:off x="635102" y="3059950"/>
            <a:ext cx="1046790" cy="921175"/>
          </a:xfrm>
          <a:prstGeom prst="rect">
            <a:avLst/>
          </a:prstGeom>
          <a:noFill/>
          <a:ln>
            <a:noFill/>
          </a:ln>
        </p:spPr>
      </p:pic>
      <p:sp>
        <p:nvSpPr>
          <p:cNvPr id="212" name="Google Shape;212;p24"/>
          <p:cNvSpPr txBox="1"/>
          <p:nvPr/>
        </p:nvSpPr>
        <p:spPr>
          <a:xfrm>
            <a:off x="1585450" y="4297275"/>
            <a:ext cx="6483900" cy="60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a:t>Si vous souhaitez revenir sur votre dossier plus tard, vous pouvez reprendre la saisie dans la rubrique “suivi des demandes”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1/5</a:t>
            </a:r>
            <a:endParaRPr/>
          </a:p>
        </p:txBody>
      </p:sp>
      <p:pic>
        <p:nvPicPr>
          <p:cNvPr id="218" name="Google Shape;218;p25"/>
          <p:cNvPicPr preferRelativeResize="0"/>
          <p:nvPr/>
        </p:nvPicPr>
        <p:blipFill>
          <a:blip r:embed="rId3">
            <a:alphaModFix/>
          </a:blip>
          <a:stretch>
            <a:fillRect/>
          </a:stretch>
        </p:blipFill>
        <p:spPr>
          <a:xfrm>
            <a:off x="152400" y="2551325"/>
            <a:ext cx="8839199" cy="610429"/>
          </a:xfrm>
          <a:prstGeom prst="rect">
            <a:avLst/>
          </a:prstGeom>
          <a:noFill/>
          <a:ln>
            <a:noFill/>
          </a:ln>
        </p:spPr>
      </p:pic>
      <p:sp>
        <p:nvSpPr>
          <p:cNvPr id="219" name="Google Shape;219;p25"/>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n°1 : Sélectionner la subvention</a:t>
            </a:r>
            <a:endParaRPr sz="2400" b="1"/>
          </a:p>
        </p:txBody>
      </p:sp>
      <p:sp>
        <p:nvSpPr>
          <p:cNvPr id="221" name="Google Shape;221;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13</a:t>
            </a:fld>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1/5</a:t>
            </a:r>
            <a:endParaRPr/>
          </a:p>
        </p:txBody>
      </p:sp>
      <p:pic>
        <p:nvPicPr>
          <p:cNvPr id="227" name="Google Shape;227;p26"/>
          <p:cNvPicPr preferRelativeResize="0"/>
          <p:nvPr/>
        </p:nvPicPr>
        <p:blipFill>
          <a:blip r:embed="rId3">
            <a:alphaModFix/>
          </a:blip>
          <a:stretch>
            <a:fillRect/>
          </a:stretch>
        </p:blipFill>
        <p:spPr>
          <a:xfrm>
            <a:off x="406763" y="771450"/>
            <a:ext cx="8330473" cy="3311925"/>
          </a:xfrm>
          <a:prstGeom prst="rect">
            <a:avLst/>
          </a:prstGeom>
          <a:noFill/>
          <a:ln>
            <a:noFill/>
          </a:ln>
        </p:spPr>
      </p:pic>
      <p:sp>
        <p:nvSpPr>
          <p:cNvPr id="228" name="Google Shape;228;p26"/>
          <p:cNvSpPr txBox="1"/>
          <p:nvPr/>
        </p:nvSpPr>
        <p:spPr>
          <a:xfrm>
            <a:off x="6615100" y="1160300"/>
            <a:ext cx="1853700" cy="12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Recherchez la subvention en indiquant le code</a:t>
            </a:r>
            <a:endParaRPr/>
          </a:p>
          <a:p>
            <a:pPr marL="0" lvl="0" indent="0" algn="ctr" rtl="0">
              <a:spcBef>
                <a:spcPts val="0"/>
              </a:spcBef>
              <a:spcAft>
                <a:spcPts val="0"/>
              </a:spcAft>
              <a:buNone/>
            </a:pPr>
            <a:r>
              <a:rPr lang="en"/>
              <a:t>La subvention apparaît en dessous</a:t>
            </a:r>
            <a:endParaRPr/>
          </a:p>
        </p:txBody>
      </p:sp>
      <p:cxnSp>
        <p:nvCxnSpPr>
          <p:cNvPr id="229" name="Google Shape;229;p26"/>
          <p:cNvCxnSpPr/>
          <p:nvPr/>
        </p:nvCxnSpPr>
        <p:spPr>
          <a:xfrm rot="10800000">
            <a:off x="5178850" y="1542425"/>
            <a:ext cx="1563600" cy="63600"/>
          </a:xfrm>
          <a:prstGeom prst="straightConnector1">
            <a:avLst/>
          </a:prstGeom>
          <a:noFill/>
          <a:ln w="9525" cap="flat" cmpd="sng">
            <a:solidFill>
              <a:schemeClr val="dk2"/>
            </a:solidFill>
            <a:prstDash val="solid"/>
            <a:round/>
            <a:headEnd type="none" w="med" len="med"/>
            <a:tailEnd type="triangle" w="med" len="med"/>
          </a:ln>
        </p:spPr>
      </p:cxnSp>
      <p:cxnSp>
        <p:nvCxnSpPr>
          <p:cNvPr id="230" name="Google Shape;230;p26"/>
          <p:cNvCxnSpPr/>
          <p:nvPr/>
        </p:nvCxnSpPr>
        <p:spPr>
          <a:xfrm flipH="1">
            <a:off x="6636200" y="2483325"/>
            <a:ext cx="771300" cy="764100"/>
          </a:xfrm>
          <a:prstGeom prst="straightConnector1">
            <a:avLst/>
          </a:prstGeom>
          <a:noFill/>
          <a:ln w="9525" cap="flat" cmpd="sng">
            <a:solidFill>
              <a:schemeClr val="dk2"/>
            </a:solidFill>
            <a:prstDash val="solid"/>
            <a:round/>
            <a:headEnd type="none" w="med" len="med"/>
            <a:tailEnd type="triangle" w="med" len="med"/>
          </a:ln>
        </p:spPr>
      </p:cxnSp>
      <p:sp>
        <p:nvSpPr>
          <p:cNvPr id="231" name="Google Shape;231;p26"/>
          <p:cNvSpPr txBox="1"/>
          <p:nvPr/>
        </p:nvSpPr>
        <p:spPr>
          <a:xfrm>
            <a:off x="502325" y="4160075"/>
            <a:ext cx="8164500" cy="82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Sélectionnez la subvention (elle se met alors en surbrillance)</a:t>
            </a:r>
            <a:endParaRPr/>
          </a:p>
          <a:p>
            <a:pPr marL="0" lvl="0" indent="0" algn="ctr" rtl="0">
              <a:spcBef>
                <a:spcPts val="0"/>
              </a:spcBef>
              <a:spcAft>
                <a:spcPts val="0"/>
              </a:spcAft>
              <a:buNone/>
            </a:pPr>
            <a:r>
              <a:rPr lang="en"/>
              <a:t>Descendre en bas de la page, sélectionnez le sous-dispositif “Fonctionnement et Projets Innovants” puis cliquez sur suivant</a:t>
            </a:r>
            <a:endParaRPr/>
          </a:p>
        </p:txBody>
      </p:sp>
      <p:sp>
        <p:nvSpPr>
          <p:cNvPr id="233" name="Google Shape;233;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14</a:t>
            </a:fld>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pic>
        <p:nvPicPr>
          <p:cNvPr id="239" name="Google Shape;239;p27"/>
          <p:cNvPicPr preferRelativeResize="0"/>
          <p:nvPr/>
        </p:nvPicPr>
        <p:blipFill rotWithShape="1">
          <a:blip r:embed="rId3">
            <a:alphaModFix/>
          </a:blip>
          <a:srcRect t="7947" b="7955"/>
          <a:stretch/>
        </p:blipFill>
        <p:spPr>
          <a:xfrm>
            <a:off x="152400" y="2573100"/>
            <a:ext cx="8839201" cy="610429"/>
          </a:xfrm>
          <a:prstGeom prst="rect">
            <a:avLst/>
          </a:prstGeom>
          <a:noFill/>
          <a:ln>
            <a:noFill/>
          </a:ln>
        </p:spPr>
      </p:pic>
      <p:sp>
        <p:nvSpPr>
          <p:cNvPr id="240" name="Google Shape;240;p27"/>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n°2 : Sélectionner le demandeur</a:t>
            </a:r>
            <a:endParaRPr sz="2400" b="1"/>
          </a:p>
        </p:txBody>
      </p:sp>
      <p:sp>
        <p:nvSpPr>
          <p:cNvPr id="242" name="Google Shape;242;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15</a:t>
            </a:fld>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pic>
        <p:nvPicPr>
          <p:cNvPr id="248" name="Google Shape;248;p28"/>
          <p:cNvPicPr preferRelativeResize="0"/>
          <p:nvPr/>
        </p:nvPicPr>
        <p:blipFill rotWithShape="1">
          <a:blip r:embed="rId3">
            <a:alphaModFix/>
          </a:blip>
          <a:srcRect/>
          <a:stretch/>
        </p:blipFill>
        <p:spPr>
          <a:xfrm>
            <a:off x="152400" y="771450"/>
            <a:ext cx="8839202" cy="1212371"/>
          </a:xfrm>
          <a:prstGeom prst="rect">
            <a:avLst/>
          </a:prstGeom>
          <a:noFill/>
          <a:ln>
            <a:noFill/>
          </a:ln>
        </p:spPr>
      </p:pic>
      <p:sp>
        <p:nvSpPr>
          <p:cNvPr id="249" name="Google Shape;249;p28"/>
          <p:cNvSpPr txBox="1"/>
          <p:nvPr/>
        </p:nvSpPr>
        <p:spPr>
          <a:xfrm>
            <a:off x="225200" y="1888850"/>
            <a:ext cx="8732400" cy="24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Sélectionnez le demandeur en le mettant en surbrillance</a:t>
            </a:r>
            <a:endParaRPr/>
          </a:p>
          <a:p>
            <a:pPr marL="0" lvl="0" indent="0" algn="l" rtl="0">
              <a:spcBef>
                <a:spcPts val="0"/>
              </a:spcBef>
              <a:spcAft>
                <a:spcPts val="0"/>
              </a:spcAft>
              <a:buNone/>
            </a:pPr>
            <a:endParaRPr/>
          </a:p>
        </p:txBody>
      </p:sp>
      <p:cxnSp>
        <p:nvCxnSpPr>
          <p:cNvPr id="250" name="Google Shape;250;p28"/>
          <p:cNvCxnSpPr/>
          <p:nvPr/>
        </p:nvCxnSpPr>
        <p:spPr>
          <a:xfrm rot="10800000" flipH="1">
            <a:off x="929900" y="1729000"/>
            <a:ext cx="479400" cy="232500"/>
          </a:xfrm>
          <a:prstGeom prst="straightConnector1">
            <a:avLst/>
          </a:prstGeom>
          <a:noFill/>
          <a:ln w="9525" cap="flat" cmpd="sng">
            <a:solidFill>
              <a:schemeClr val="dk2"/>
            </a:solidFill>
            <a:prstDash val="solid"/>
            <a:round/>
            <a:headEnd type="none" w="med" len="med"/>
            <a:tailEnd type="triangle" w="med" len="med"/>
          </a:ln>
        </p:spPr>
      </p:cxnSp>
      <p:pic>
        <p:nvPicPr>
          <p:cNvPr id="251" name="Google Shape;251;p28"/>
          <p:cNvPicPr preferRelativeResize="0"/>
          <p:nvPr/>
        </p:nvPicPr>
        <p:blipFill rotWithShape="1">
          <a:blip r:embed="rId4">
            <a:alphaModFix/>
          </a:blip>
          <a:srcRect/>
          <a:stretch/>
        </p:blipFill>
        <p:spPr>
          <a:xfrm>
            <a:off x="145350" y="2810375"/>
            <a:ext cx="8839202" cy="1709105"/>
          </a:xfrm>
          <a:prstGeom prst="rect">
            <a:avLst/>
          </a:prstGeom>
          <a:noFill/>
          <a:ln>
            <a:noFill/>
          </a:ln>
        </p:spPr>
      </p:pic>
      <p:sp>
        <p:nvSpPr>
          <p:cNvPr id="252" name="Google Shape;252;p28"/>
          <p:cNvSpPr txBox="1"/>
          <p:nvPr/>
        </p:nvSpPr>
        <p:spPr>
          <a:xfrm>
            <a:off x="145350" y="4378525"/>
            <a:ext cx="8839200" cy="510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Indiquez qui est le représentant (président.e / co-président.e), le signataire de la demande et la personne chargée du dossier.</a:t>
            </a:r>
            <a:endParaRPr/>
          </a:p>
          <a:p>
            <a:pPr marL="0" lvl="0" indent="0" algn="l" rtl="0">
              <a:spcBef>
                <a:spcPts val="0"/>
              </a:spcBef>
              <a:spcAft>
                <a:spcPts val="0"/>
              </a:spcAft>
              <a:buNone/>
            </a:pPr>
            <a:r>
              <a:rPr lang="en" b="1"/>
              <a:t>ATTENTION</a:t>
            </a:r>
            <a:r>
              <a:rPr lang="en"/>
              <a:t>, si le signataire n’est pas le représentant, il vous sera demandé un “pouvoir” à l’étape suivante</a:t>
            </a:r>
            <a:endParaRPr/>
          </a:p>
        </p:txBody>
      </p:sp>
      <p:cxnSp>
        <p:nvCxnSpPr>
          <p:cNvPr id="253" name="Google Shape;253;p28"/>
          <p:cNvCxnSpPr/>
          <p:nvPr/>
        </p:nvCxnSpPr>
        <p:spPr>
          <a:xfrm rot="10800000" flipH="1">
            <a:off x="5398025" y="3530200"/>
            <a:ext cx="871800" cy="900900"/>
          </a:xfrm>
          <a:prstGeom prst="straightConnector1">
            <a:avLst/>
          </a:prstGeom>
          <a:noFill/>
          <a:ln w="9525" cap="flat" cmpd="sng">
            <a:solidFill>
              <a:schemeClr val="dk2"/>
            </a:solidFill>
            <a:prstDash val="solid"/>
            <a:round/>
            <a:headEnd type="none" w="med" len="med"/>
            <a:tailEnd type="triangle" w="med" len="med"/>
          </a:ln>
        </p:spPr>
      </p:cxnSp>
      <p:sp>
        <p:nvSpPr>
          <p:cNvPr id="255" name="Google Shape;255;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16</a:t>
            </a:fld>
            <a:endParaRPr b="1"/>
          </a:p>
        </p:txBody>
      </p:sp>
      <p:sp>
        <p:nvSpPr>
          <p:cNvPr id="256" name="Google Shape;256;p28"/>
          <p:cNvSpPr txBox="1"/>
          <p:nvPr/>
        </p:nvSpPr>
        <p:spPr>
          <a:xfrm>
            <a:off x="225850" y="2222050"/>
            <a:ext cx="8758800" cy="35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a:t>Ensuite, si vous avez bien rempli les informations administratives en amont, descendez jusqu’à l’encadré “Personnes désignées”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2/5</a:t>
            </a:r>
            <a:endParaRPr/>
          </a:p>
        </p:txBody>
      </p:sp>
      <p:sp>
        <p:nvSpPr>
          <p:cNvPr id="262" name="Google Shape;262;p29"/>
          <p:cNvSpPr txBox="1"/>
          <p:nvPr/>
        </p:nvSpPr>
        <p:spPr>
          <a:xfrm>
            <a:off x="145350" y="2284700"/>
            <a:ext cx="8732400" cy="2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Sélectionnez impérativement le RIB en le mettant en surbrillance (si vous l’avez déjà mis dans les </a:t>
            </a:r>
            <a:endParaRPr/>
          </a:p>
          <a:p>
            <a:pPr marL="0" lvl="0" indent="0" algn="l" rtl="0">
              <a:spcBef>
                <a:spcPts val="0"/>
              </a:spcBef>
              <a:spcAft>
                <a:spcPts val="0"/>
              </a:spcAft>
              <a:buNone/>
            </a:pPr>
            <a:endParaRPr/>
          </a:p>
          <a:p>
            <a:pPr marL="0" lvl="0" indent="0" algn="ctr" rtl="0">
              <a:spcBef>
                <a:spcPts val="0"/>
              </a:spcBef>
              <a:spcAft>
                <a:spcPts val="0"/>
              </a:spcAft>
              <a:buNone/>
            </a:pPr>
            <a:r>
              <a:rPr lang="en"/>
              <a:t>documents préalablement, sinon cliquez sur téléverser           pour le joindre)</a:t>
            </a:r>
            <a:endParaRPr/>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Enfin, cliquez sur suivant pour passer à l’étape 3</a:t>
            </a:r>
            <a:endParaRPr/>
          </a:p>
        </p:txBody>
      </p:sp>
      <p:cxnSp>
        <p:nvCxnSpPr>
          <p:cNvPr id="263" name="Google Shape;263;p29"/>
          <p:cNvCxnSpPr/>
          <p:nvPr/>
        </p:nvCxnSpPr>
        <p:spPr>
          <a:xfrm rot="10800000" flipH="1">
            <a:off x="929900" y="1729000"/>
            <a:ext cx="479400" cy="232500"/>
          </a:xfrm>
          <a:prstGeom prst="straightConnector1">
            <a:avLst/>
          </a:prstGeom>
          <a:noFill/>
          <a:ln w="9525" cap="flat" cmpd="sng">
            <a:solidFill>
              <a:schemeClr val="dk2"/>
            </a:solidFill>
            <a:prstDash val="solid"/>
            <a:round/>
            <a:headEnd type="none" w="med" len="med"/>
            <a:tailEnd type="triangle" w="med" len="med"/>
          </a:ln>
        </p:spPr>
      </p:cxnSp>
      <p:pic>
        <p:nvPicPr>
          <p:cNvPr id="264" name="Google Shape;264;p29"/>
          <p:cNvPicPr preferRelativeResize="0"/>
          <p:nvPr/>
        </p:nvPicPr>
        <p:blipFill rotWithShape="1">
          <a:blip r:embed="rId3">
            <a:alphaModFix/>
          </a:blip>
          <a:srcRect/>
          <a:stretch/>
        </p:blipFill>
        <p:spPr>
          <a:xfrm>
            <a:off x="19400" y="846370"/>
            <a:ext cx="9143998" cy="1403360"/>
          </a:xfrm>
          <a:prstGeom prst="rect">
            <a:avLst/>
          </a:prstGeom>
          <a:noFill/>
          <a:ln>
            <a:noFill/>
          </a:ln>
        </p:spPr>
      </p:pic>
      <p:cxnSp>
        <p:nvCxnSpPr>
          <p:cNvPr id="265" name="Google Shape;265;p29"/>
          <p:cNvCxnSpPr/>
          <p:nvPr/>
        </p:nvCxnSpPr>
        <p:spPr>
          <a:xfrm rot="10800000" flipH="1">
            <a:off x="7853275" y="1692800"/>
            <a:ext cx="443100" cy="682800"/>
          </a:xfrm>
          <a:prstGeom prst="straightConnector1">
            <a:avLst/>
          </a:prstGeom>
          <a:noFill/>
          <a:ln w="9525" cap="flat" cmpd="sng">
            <a:solidFill>
              <a:schemeClr val="dk2"/>
            </a:solidFill>
            <a:prstDash val="solid"/>
            <a:round/>
            <a:headEnd type="none" w="med" len="med"/>
            <a:tailEnd type="triangle" w="med" len="med"/>
          </a:ln>
        </p:spPr>
      </p:cxnSp>
      <p:sp>
        <p:nvSpPr>
          <p:cNvPr id="267" name="Google Shape;267;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17</a:t>
            </a:fld>
            <a:endParaRPr b="1"/>
          </a:p>
        </p:txBody>
      </p:sp>
      <p:pic>
        <p:nvPicPr>
          <p:cNvPr id="268" name="Google Shape;268;p29"/>
          <p:cNvPicPr preferRelativeResize="0"/>
          <p:nvPr/>
        </p:nvPicPr>
        <p:blipFill>
          <a:blip r:embed="rId4">
            <a:alphaModFix/>
          </a:blip>
          <a:stretch>
            <a:fillRect/>
          </a:stretch>
        </p:blipFill>
        <p:spPr>
          <a:xfrm>
            <a:off x="5843425" y="2698679"/>
            <a:ext cx="479400" cy="406271"/>
          </a:xfrm>
          <a:prstGeom prst="rect">
            <a:avLst/>
          </a:prstGeom>
          <a:noFill/>
          <a:ln>
            <a:noFill/>
          </a:ln>
        </p:spPr>
      </p:pic>
      <p:pic>
        <p:nvPicPr>
          <p:cNvPr id="269" name="Google Shape;269;p29"/>
          <p:cNvPicPr preferRelativeResize="0"/>
          <p:nvPr/>
        </p:nvPicPr>
        <p:blipFill>
          <a:blip r:embed="rId5">
            <a:alphaModFix/>
          </a:blip>
          <a:stretch>
            <a:fillRect/>
          </a:stretch>
        </p:blipFill>
        <p:spPr>
          <a:xfrm>
            <a:off x="445677" y="3992475"/>
            <a:ext cx="1046790" cy="921175"/>
          </a:xfrm>
          <a:prstGeom prst="rect">
            <a:avLst/>
          </a:prstGeom>
          <a:noFill/>
          <a:ln>
            <a:noFill/>
          </a:ln>
        </p:spPr>
      </p:pic>
      <p:sp>
        <p:nvSpPr>
          <p:cNvPr id="270" name="Google Shape;270;p29"/>
          <p:cNvSpPr txBox="1"/>
          <p:nvPr/>
        </p:nvSpPr>
        <p:spPr>
          <a:xfrm>
            <a:off x="1631950" y="4197250"/>
            <a:ext cx="6396600" cy="837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a:t>L’adresse figurant sur le RIB doit impérativement être identique à l’adresse déclarée de votre siège social. Si ce n’est pas le cas, faites le nécessaire en amont auprès de votre établissement bancaire</a:t>
            </a:r>
            <a:endParaRPr sz="1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76" name="Google Shape;276;p30"/>
          <p:cNvPicPr preferRelativeResize="0"/>
          <p:nvPr/>
        </p:nvPicPr>
        <p:blipFill rotWithShape="1">
          <a:blip r:embed="rId3">
            <a:alphaModFix/>
          </a:blip>
          <a:srcRect t="3104" b="3095"/>
          <a:stretch/>
        </p:blipFill>
        <p:spPr>
          <a:xfrm>
            <a:off x="152400" y="2573100"/>
            <a:ext cx="8839199" cy="610429"/>
          </a:xfrm>
          <a:prstGeom prst="rect">
            <a:avLst/>
          </a:prstGeom>
          <a:noFill/>
          <a:ln>
            <a:noFill/>
          </a:ln>
        </p:spPr>
      </p:pic>
      <p:sp>
        <p:nvSpPr>
          <p:cNvPr id="277" name="Google Shape;277;p30"/>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n°3 : Pièces justificatives</a:t>
            </a:r>
            <a:endParaRPr sz="2400" b="1"/>
          </a:p>
        </p:txBody>
      </p:sp>
      <p:sp>
        <p:nvSpPr>
          <p:cNvPr id="279" name="Google Shape;279;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18</a:t>
            </a:fld>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85" name="Google Shape;285;p31"/>
          <p:cNvPicPr preferRelativeResize="0"/>
          <p:nvPr/>
        </p:nvPicPr>
        <p:blipFill>
          <a:blip r:embed="rId3">
            <a:alphaModFix/>
          </a:blip>
          <a:stretch>
            <a:fillRect/>
          </a:stretch>
        </p:blipFill>
        <p:spPr>
          <a:xfrm>
            <a:off x="152400" y="762775"/>
            <a:ext cx="8839200" cy="3391170"/>
          </a:xfrm>
          <a:prstGeom prst="rect">
            <a:avLst/>
          </a:prstGeom>
          <a:noFill/>
          <a:ln>
            <a:noFill/>
          </a:ln>
        </p:spPr>
      </p:pic>
      <p:sp>
        <p:nvSpPr>
          <p:cNvPr id="286" name="Google Shape;286;p31"/>
          <p:cNvSpPr txBox="1"/>
          <p:nvPr/>
        </p:nvSpPr>
        <p:spPr>
          <a:xfrm>
            <a:off x="65375" y="4050700"/>
            <a:ext cx="9030300" cy="7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Si vous avez déjà joint les documents, cette étape n’est pas nécessaire.</a:t>
            </a:r>
            <a:endParaRPr/>
          </a:p>
          <a:p>
            <a:pPr marL="0" lvl="0" indent="0" algn="ctr" rtl="0">
              <a:spcBef>
                <a:spcPts val="0"/>
              </a:spcBef>
              <a:spcAft>
                <a:spcPts val="0"/>
              </a:spcAft>
              <a:buNone/>
            </a:pPr>
            <a:r>
              <a:rPr lang="en"/>
              <a:t>S’il manque des documents, vous pouvez les téléverser grâce au bouton suivant : </a:t>
            </a:r>
            <a:endParaRPr/>
          </a:p>
          <a:p>
            <a:pPr marL="0" lvl="0" indent="0" algn="ctr" rtl="0">
              <a:spcBef>
                <a:spcPts val="0"/>
              </a:spcBef>
              <a:spcAft>
                <a:spcPts val="0"/>
              </a:spcAft>
              <a:buNone/>
            </a:pPr>
            <a:r>
              <a:rPr lang="en"/>
              <a:t> </a:t>
            </a:r>
            <a:endParaRPr/>
          </a:p>
          <a:p>
            <a:pPr marL="0" lvl="0" indent="0" algn="ctr" rtl="0">
              <a:spcBef>
                <a:spcPts val="0"/>
              </a:spcBef>
              <a:spcAft>
                <a:spcPts val="0"/>
              </a:spcAft>
              <a:buNone/>
            </a:pPr>
            <a:r>
              <a:rPr lang="en"/>
              <a:t>Merci de vous reporter à la page suivante pour savoir quels sont les éléments attendus dans chaque document</a:t>
            </a:r>
            <a:endParaRPr/>
          </a:p>
        </p:txBody>
      </p:sp>
      <p:pic>
        <p:nvPicPr>
          <p:cNvPr id="288" name="Google Shape;288;p31"/>
          <p:cNvPicPr preferRelativeResize="0"/>
          <p:nvPr/>
        </p:nvPicPr>
        <p:blipFill>
          <a:blip r:embed="rId4">
            <a:alphaModFix/>
          </a:blip>
          <a:stretch>
            <a:fillRect/>
          </a:stretch>
        </p:blipFill>
        <p:spPr>
          <a:xfrm>
            <a:off x="7855661" y="4267375"/>
            <a:ext cx="498963" cy="422850"/>
          </a:xfrm>
          <a:prstGeom prst="rect">
            <a:avLst/>
          </a:prstGeom>
          <a:noFill/>
          <a:ln>
            <a:noFill/>
          </a:ln>
        </p:spPr>
      </p:pic>
      <p:sp>
        <p:nvSpPr>
          <p:cNvPr id="289" name="Google Shape;289;p31"/>
          <p:cNvSpPr txBox="1">
            <a:spLocks noGrp="1"/>
          </p:cNvSpPr>
          <p:nvPr>
            <p:ph type="sldNum" idx="12"/>
          </p:nvPr>
        </p:nvSpPr>
        <p:spPr>
          <a:xfrm>
            <a:off x="8595291" y="481169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19</a:t>
            </a:fld>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Une procédure dématérialisée</a:t>
            </a:r>
            <a:endParaRPr/>
          </a:p>
        </p:txBody>
      </p:sp>
      <p:sp>
        <p:nvSpPr>
          <p:cNvPr id="76" name="Google Shape;76;p14"/>
          <p:cNvSpPr txBox="1">
            <a:spLocks noGrp="1"/>
          </p:cNvSpPr>
          <p:nvPr>
            <p:ph type="body" idx="1"/>
          </p:nvPr>
        </p:nvSpPr>
        <p:spPr>
          <a:xfrm>
            <a:off x="471900" y="1779662"/>
            <a:ext cx="8222100" cy="284961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dirty="0"/>
          </a:p>
          <a:p>
            <a:pPr marL="0" lvl="0" indent="0" algn="ctr" rtl="0">
              <a:spcBef>
                <a:spcPts val="1600"/>
              </a:spcBef>
              <a:spcAft>
                <a:spcPts val="0"/>
              </a:spcAft>
              <a:buNone/>
            </a:pPr>
            <a:r>
              <a:rPr lang="en" sz="1400" dirty="0"/>
              <a:t>Les demandes de subventions </a:t>
            </a:r>
            <a:r>
              <a:rPr lang="en" sz="1400" dirty="0" smtClean="0"/>
              <a:t>FDVA/jeunesse bop 163/CNDS </a:t>
            </a:r>
            <a:r>
              <a:rPr lang="en" sz="1400" dirty="0"/>
              <a:t>s’effectuent désormais uniquement par l’intermédiaire d’une procédure dématérialisée : Le “Compte Asso”</a:t>
            </a:r>
            <a:endParaRPr sz="1400" dirty="0"/>
          </a:p>
          <a:p>
            <a:pPr marL="0" lvl="0" indent="0" algn="ctr" rtl="0">
              <a:spcBef>
                <a:spcPts val="1600"/>
              </a:spcBef>
              <a:spcAft>
                <a:spcPts val="0"/>
              </a:spcAft>
              <a:buNone/>
            </a:pPr>
            <a:endParaRPr sz="1400" dirty="0"/>
          </a:p>
          <a:p>
            <a:pPr marL="0" lvl="0" indent="0" algn="ctr" rtl="0">
              <a:spcBef>
                <a:spcPts val="1600"/>
              </a:spcBef>
              <a:spcAft>
                <a:spcPts val="1600"/>
              </a:spcAft>
              <a:buNone/>
            </a:pPr>
            <a:r>
              <a:rPr lang="en" sz="1400" dirty="0"/>
              <a:t>Afin de vous accompagner au mieux, </a:t>
            </a:r>
            <a:r>
              <a:rPr lang="en" sz="1400" dirty="0" smtClean="0"/>
              <a:t>la </a:t>
            </a:r>
            <a:r>
              <a:rPr lang="en" sz="1400" dirty="0" smtClean="0"/>
              <a:t>DRAJES de </a:t>
            </a:r>
            <a:r>
              <a:rPr lang="en" sz="1400" dirty="0" smtClean="0"/>
              <a:t>Mayotte vous propose ce guide (élaboré par la </a:t>
            </a:r>
            <a:r>
              <a:rPr lang="en" sz="1400" dirty="0"/>
              <a:t>DDCSPP du </a:t>
            </a:r>
            <a:r>
              <a:rPr lang="en" sz="1400" dirty="0" smtClean="0"/>
              <a:t>Cantal).</a:t>
            </a:r>
            <a:endParaRPr sz="1400" dirty="0"/>
          </a:p>
        </p:txBody>
      </p:sp>
      <p:sp>
        <p:nvSpPr>
          <p:cNvPr id="78" name="Google Shape;78;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296" name="Google Shape;296;p32"/>
          <p:cNvPicPr preferRelativeResize="0"/>
          <p:nvPr/>
        </p:nvPicPr>
        <p:blipFill>
          <a:blip r:embed="rId3">
            <a:alphaModFix/>
          </a:blip>
          <a:stretch>
            <a:fillRect/>
          </a:stretch>
        </p:blipFill>
        <p:spPr>
          <a:xfrm>
            <a:off x="166950" y="1091125"/>
            <a:ext cx="2085975" cy="3552825"/>
          </a:xfrm>
          <a:prstGeom prst="rect">
            <a:avLst/>
          </a:prstGeom>
          <a:noFill/>
          <a:ln>
            <a:noFill/>
          </a:ln>
        </p:spPr>
      </p:pic>
      <p:sp>
        <p:nvSpPr>
          <p:cNvPr id="297" name="Google Shape;297;p32"/>
          <p:cNvSpPr txBox="1"/>
          <p:nvPr/>
        </p:nvSpPr>
        <p:spPr>
          <a:xfrm>
            <a:off x="2484575" y="924475"/>
            <a:ext cx="1990500" cy="104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Ces documents sont automatiquement récupérés via le RNA</a:t>
            </a:r>
            <a:endParaRPr/>
          </a:p>
        </p:txBody>
      </p:sp>
      <p:cxnSp>
        <p:nvCxnSpPr>
          <p:cNvPr id="298" name="Google Shape;298;p32"/>
          <p:cNvCxnSpPr>
            <a:stCxn id="297" idx="1"/>
          </p:cNvCxnSpPr>
          <p:nvPr/>
        </p:nvCxnSpPr>
        <p:spPr>
          <a:xfrm rot="10800000">
            <a:off x="1162475" y="1285975"/>
            <a:ext cx="1322100" cy="16140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32"/>
          <p:cNvCxnSpPr>
            <a:stCxn id="297" idx="1"/>
          </p:cNvCxnSpPr>
          <p:nvPr/>
        </p:nvCxnSpPr>
        <p:spPr>
          <a:xfrm flipH="1">
            <a:off x="1750775" y="1447375"/>
            <a:ext cx="733800" cy="339900"/>
          </a:xfrm>
          <a:prstGeom prst="straightConnector1">
            <a:avLst/>
          </a:prstGeom>
          <a:noFill/>
          <a:ln w="9525" cap="flat" cmpd="sng">
            <a:solidFill>
              <a:schemeClr val="dk2"/>
            </a:solidFill>
            <a:prstDash val="solid"/>
            <a:round/>
            <a:headEnd type="none" w="med" len="med"/>
            <a:tailEnd type="triangle" w="med" len="med"/>
          </a:ln>
        </p:spPr>
      </p:cxnSp>
      <p:sp>
        <p:nvSpPr>
          <p:cNvPr id="300" name="Google Shape;300;p32"/>
          <p:cNvSpPr txBox="1"/>
          <p:nvPr/>
        </p:nvSpPr>
        <p:spPr>
          <a:xfrm>
            <a:off x="2549950" y="4199075"/>
            <a:ext cx="2085900" cy="7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Le RIB est automatiquement ajouté à l’étape 2</a:t>
            </a:r>
            <a:endParaRPr/>
          </a:p>
        </p:txBody>
      </p:sp>
      <p:cxnSp>
        <p:nvCxnSpPr>
          <p:cNvPr id="301" name="Google Shape;301;p32"/>
          <p:cNvCxnSpPr>
            <a:stCxn id="300" idx="1"/>
          </p:cNvCxnSpPr>
          <p:nvPr/>
        </p:nvCxnSpPr>
        <p:spPr>
          <a:xfrm rot="10800000">
            <a:off x="886450" y="4358825"/>
            <a:ext cx="1663500" cy="225300"/>
          </a:xfrm>
          <a:prstGeom prst="straightConnector1">
            <a:avLst/>
          </a:prstGeom>
          <a:noFill/>
          <a:ln w="9525" cap="flat" cmpd="sng">
            <a:solidFill>
              <a:schemeClr val="dk2"/>
            </a:solidFill>
            <a:prstDash val="solid"/>
            <a:round/>
            <a:headEnd type="none" w="med" len="med"/>
            <a:tailEnd type="triangle" w="med" len="med"/>
          </a:ln>
        </p:spPr>
      </p:cxnSp>
      <p:sp>
        <p:nvSpPr>
          <p:cNvPr id="302" name="Google Shape;302;p32"/>
          <p:cNvSpPr txBox="1"/>
          <p:nvPr/>
        </p:nvSpPr>
        <p:spPr>
          <a:xfrm>
            <a:off x="4911025" y="1148675"/>
            <a:ext cx="4093800" cy="119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 Rapport d’Activité est le bilan de toutes vos activités et de vos perspectives que vous présentez tous les ans en Assemblée Générale Ordinaire. Il doit fidèlement refléter toutes vos activités. Il s’agit de celui de l’année N-1</a:t>
            </a:r>
            <a:endParaRPr/>
          </a:p>
        </p:txBody>
      </p:sp>
      <p:cxnSp>
        <p:nvCxnSpPr>
          <p:cNvPr id="303" name="Google Shape;303;p32"/>
          <p:cNvCxnSpPr>
            <a:stCxn id="302" idx="1"/>
          </p:cNvCxnSpPr>
          <p:nvPr/>
        </p:nvCxnSpPr>
        <p:spPr>
          <a:xfrm flipH="1">
            <a:off x="1612825" y="1743725"/>
            <a:ext cx="3298200" cy="530100"/>
          </a:xfrm>
          <a:prstGeom prst="straightConnector1">
            <a:avLst/>
          </a:prstGeom>
          <a:noFill/>
          <a:ln w="9525" cap="flat" cmpd="sng">
            <a:solidFill>
              <a:schemeClr val="dk2"/>
            </a:solidFill>
            <a:prstDash val="solid"/>
            <a:round/>
            <a:headEnd type="none" w="med" len="med"/>
            <a:tailEnd type="triangle" w="med" len="med"/>
          </a:ln>
        </p:spPr>
      </p:cxnSp>
      <p:sp>
        <p:nvSpPr>
          <p:cNvPr id="304" name="Google Shape;304;p32"/>
          <p:cNvSpPr txBox="1"/>
          <p:nvPr/>
        </p:nvSpPr>
        <p:spPr>
          <a:xfrm>
            <a:off x="4911025" y="2448250"/>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a:t>Le Budget Prévisionnel attendu ici est celui, global, de votre association.</a:t>
            </a:r>
            <a:endParaRPr/>
          </a:p>
          <a:p>
            <a:pPr marL="0" lvl="0" indent="0" algn="just" rtl="0">
              <a:spcBef>
                <a:spcPts val="0"/>
              </a:spcBef>
              <a:spcAft>
                <a:spcPts val="0"/>
              </a:spcAft>
              <a:buClr>
                <a:srgbClr val="000000"/>
              </a:buClr>
              <a:buSzPts val="1100"/>
              <a:buFont typeface="Arial"/>
              <a:buNone/>
            </a:pPr>
            <a:r>
              <a:rPr lang="en"/>
              <a:t>Il doit impérativement comporter la subvention demandée au titre du FDVA. Il s’agit de celui de l’année N</a:t>
            </a:r>
            <a:endParaRPr/>
          </a:p>
          <a:p>
            <a:pPr marL="0" lvl="0" indent="0" algn="l" rtl="0">
              <a:spcBef>
                <a:spcPts val="0"/>
              </a:spcBef>
              <a:spcAft>
                <a:spcPts val="0"/>
              </a:spcAft>
              <a:buNone/>
            </a:pPr>
            <a:endParaRPr/>
          </a:p>
        </p:txBody>
      </p:sp>
      <p:cxnSp>
        <p:nvCxnSpPr>
          <p:cNvPr id="305" name="Google Shape;305;p32"/>
          <p:cNvCxnSpPr>
            <a:stCxn id="304" idx="1"/>
            <a:endCxn id="296" idx="3"/>
          </p:cNvCxnSpPr>
          <p:nvPr/>
        </p:nvCxnSpPr>
        <p:spPr>
          <a:xfrm rot="10800000">
            <a:off x="2253025" y="2867650"/>
            <a:ext cx="2658000" cy="85500"/>
          </a:xfrm>
          <a:prstGeom prst="straightConnector1">
            <a:avLst/>
          </a:prstGeom>
          <a:noFill/>
          <a:ln w="9525" cap="flat" cmpd="sng">
            <a:solidFill>
              <a:schemeClr val="dk2"/>
            </a:solidFill>
            <a:prstDash val="solid"/>
            <a:round/>
            <a:headEnd type="none" w="med" len="med"/>
            <a:tailEnd type="triangle" w="med" len="med"/>
          </a:ln>
        </p:spPr>
      </p:cxnSp>
      <p:sp>
        <p:nvSpPr>
          <p:cNvPr id="306" name="Google Shape;306;p32"/>
          <p:cNvSpPr txBox="1"/>
          <p:nvPr/>
        </p:nvSpPr>
        <p:spPr>
          <a:xfrm>
            <a:off x="4932875" y="3685825"/>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Les Comptes Annuels sont les éléments présentés chaque année lors de votre Assemblée Générale ordinaire. Il s’agit du budget réalisé de l’année N-1.</a:t>
            </a:r>
            <a:endParaRPr/>
          </a:p>
        </p:txBody>
      </p:sp>
      <p:cxnSp>
        <p:nvCxnSpPr>
          <p:cNvPr id="307" name="Google Shape;307;p32"/>
          <p:cNvCxnSpPr>
            <a:stCxn id="306" idx="1"/>
          </p:cNvCxnSpPr>
          <p:nvPr/>
        </p:nvCxnSpPr>
        <p:spPr>
          <a:xfrm rot="10800000">
            <a:off x="1627475" y="3417025"/>
            <a:ext cx="3305400" cy="773700"/>
          </a:xfrm>
          <a:prstGeom prst="straightConnector1">
            <a:avLst/>
          </a:prstGeom>
          <a:noFill/>
          <a:ln w="9525" cap="flat" cmpd="sng">
            <a:solidFill>
              <a:schemeClr val="dk2"/>
            </a:solidFill>
            <a:prstDash val="solid"/>
            <a:round/>
            <a:headEnd type="none" w="med" len="med"/>
            <a:tailEnd type="triangle" w="med" len="med"/>
          </a:ln>
        </p:spPr>
      </p:cxnSp>
      <p:sp>
        <p:nvSpPr>
          <p:cNvPr id="308" name="Google Shape;308;p32"/>
          <p:cNvSpPr txBox="1"/>
          <p:nvPr/>
        </p:nvSpPr>
        <p:spPr>
          <a:xfrm>
            <a:off x="4635850" y="690150"/>
            <a:ext cx="34728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ATTENTION : Format PDF obligatoire</a:t>
            </a:r>
            <a:endParaRPr b="1"/>
          </a:p>
        </p:txBody>
      </p:sp>
      <p:sp>
        <p:nvSpPr>
          <p:cNvPr id="309" name="Google Shape;309;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20</a:t>
            </a:fld>
            <a:endParaRPr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3/5</a:t>
            </a:r>
            <a:endParaRPr/>
          </a:p>
        </p:txBody>
      </p:sp>
      <p:pic>
        <p:nvPicPr>
          <p:cNvPr id="316" name="Google Shape;316;p33"/>
          <p:cNvPicPr preferRelativeResize="0"/>
          <p:nvPr/>
        </p:nvPicPr>
        <p:blipFill>
          <a:blip r:embed="rId3">
            <a:alphaModFix/>
          </a:blip>
          <a:stretch>
            <a:fillRect/>
          </a:stretch>
        </p:blipFill>
        <p:spPr>
          <a:xfrm>
            <a:off x="91950" y="1528375"/>
            <a:ext cx="8839199" cy="847225"/>
          </a:xfrm>
          <a:prstGeom prst="rect">
            <a:avLst/>
          </a:prstGeom>
          <a:noFill/>
          <a:ln>
            <a:noFill/>
          </a:ln>
        </p:spPr>
      </p:pic>
      <p:sp>
        <p:nvSpPr>
          <p:cNvPr id="317" name="Google Shape;317;p33"/>
          <p:cNvSpPr txBox="1"/>
          <p:nvPr/>
        </p:nvSpPr>
        <p:spPr>
          <a:xfrm>
            <a:off x="152550" y="2535425"/>
            <a:ext cx="8778600" cy="2382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Vous avez ici la possibilité d’ajouter un document au format PDF, qui sera utile à l’étude de votre demande.</a:t>
            </a:r>
            <a:endParaRPr/>
          </a:p>
          <a:p>
            <a:pPr marL="0" lvl="0" indent="0" algn="just" rtl="0">
              <a:spcBef>
                <a:spcPts val="0"/>
              </a:spcBef>
              <a:spcAft>
                <a:spcPts val="0"/>
              </a:spcAft>
              <a:buNone/>
            </a:pPr>
            <a:endParaRPr/>
          </a:p>
          <a:p>
            <a:pPr marL="0" lvl="0" indent="0" algn="just" rtl="0">
              <a:spcBef>
                <a:spcPts val="0"/>
              </a:spcBef>
              <a:spcAft>
                <a:spcPts val="0"/>
              </a:spcAft>
              <a:buNone/>
            </a:pPr>
            <a:r>
              <a:rPr lang="en"/>
              <a:t>Ceci est particulièrement vrai pour les demandes au titre des “projets innovants” : une description complète et détaillée du projet pourra, par exemple, utilement être ajoutée.</a:t>
            </a:r>
            <a:endParaRPr/>
          </a:p>
          <a:p>
            <a:pPr marL="0" lvl="0" indent="0" algn="just"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a:t>Lorsque tous les éléments marqués d’un astérisque rouge sont téléversés, cliquez sur suivant pour passer à l’étape 4</a:t>
            </a:r>
            <a:endParaRPr/>
          </a:p>
        </p:txBody>
      </p:sp>
      <p:sp>
        <p:nvSpPr>
          <p:cNvPr id="318" name="Google Shape;318;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21</a:t>
            </a:fld>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24" name="Google Shape;324;p34"/>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n°4 : Description des Projets</a:t>
            </a:r>
            <a:endParaRPr sz="2400" b="1"/>
          </a:p>
        </p:txBody>
      </p:sp>
      <p:pic>
        <p:nvPicPr>
          <p:cNvPr id="326" name="Google Shape;326;p34"/>
          <p:cNvPicPr preferRelativeResize="0"/>
          <p:nvPr/>
        </p:nvPicPr>
        <p:blipFill>
          <a:blip r:embed="rId3">
            <a:alphaModFix/>
          </a:blip>
          <a:stretch>
            <a:fillRect/>
          </a:stretch>
        </p:blipFill>
        <p:spPr>
          <a:xfrm>
            <a:off x="152400" y="2375375"/>
            <a:ext cx="8839196" cy="651872"/>
          </a:xfrm>
          <a:prstGeom prst="rect">
            <a:avLst/>
          </a:prstGeom>
          <a:noFill/>
          <a:ln>
            <a:noFill/>
          </a:ln>
        </p:spPr>
      </p:pic>
      <p:sp>
        <p:nvSpPr>
          <p:cNvPr id="327" name="Google Shape;327;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22</a:t>
            </a:fld>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33" name="Google Shape;333;p35"/>
          <p:cNvSpPr txBox="1"/>
          <p:nvPr/>
        </p:nvSpPr>
        <p:spPr>
          <a:xfrm>
            <a:off x="261525" y="1179825"/>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Il s’agit ici de l’étape la plus importante puisqu’il s’agit de décrire l’objet de votre demande</a:t>
            </a:r>
            <a:endParaRPr b="1"/>
          </a:p>
        </p:txBody>
      </p:sp>
      <p:pic>
        <p:nvPicPr>
          <p:cNvPr id="335" name="Google Shape;335;p35"/>
          <p:cNvPicPr preferRelativeResize="0"/>
          <p:nvPr/>
        </p:nvPicPr>
        <p:blipFill>
          <a:blip r:embed="rId3">
            <a:alphaModFix/>
          </a:blip>
          <a:stretch>
            <a:fillRect/>
          </a:stretch>
        </p:blipFill>
        <p:spPr>
          <a:xfrm>
            <a:off x="152400" y="1715838"/>
            <a:ext cx="8839199" cy="1395100"/>
          </a:xfrm>
          <a:prstGeom prst="rect">
            <a:avLst/>
          </a:prstGeom>
          <a:noFill/>
          <a:ln>
            <a:noFill/>
          </a:ln>
        </p:spPr>
      </p:pic>
      <p:sp>
        <p:nvSpPr>
          <p:cNvPr id="336" name="Google Shape;336;p35"/>
          <p:cNvSpPr txBox="1"/>
          <p:nvPr/>
        </p:nvSpPr>
        <p:spPr>
          <a:xfrm>
            <a:off x="508550" y="3646950"/>
            <a:ext cx="30150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ajouter un projet</a:t>
            </a:r>
            <a:endParaRPr/>
          </a:p>
          <a:p>
            <a:pPr marL="0" lvl="0" indent="0" algn="ctr" rtl="0">
              <a:spcBef>
                <a:spcPts val="0"/>
              </a:spcBef>
              <a:spcAft>
                <a:spcPts val="0"/>
              </a:spcAft>
              <a:buNone/>
            </a:pPr>
            <a:r>
              <a:rPr lang="en" u="sng"/>
              <a:t>Rappel</a:t>
            </a:r>
            <a:r>
              <a:rPr lang="en"/>
              <a:t> : 1 demande de fonctionnement et 1 demande pour “projet innovant” maximum par an</a:t>
            </a:r>
            <a:endParaRPr/>
          </a:p>
        </p:txBody>
      </p:sp>
      <p:cxnSp>
        <p:nvCxnSpPr>
          <p:cNvPr id="337" name="Google Shape;337;p35"/>
          <p:cNvCxnSpPr>
            <a:stCxn id="336" idx="0"/>
          </p:cNvCxnSpPr>
          <p:nvPr/>
        </p:nvCxnSpPr>
        <p:spPr>
          <a:xfrm rot="10800000" flipH="1">
            <a:off x="2016050" y="2862450"/>
            <a:ext cx="2422800" cy="784500"/>
          </a:xfrm>
          <a:prstGeom prst="straightConnector1">
            <a:avLst/>
          </a:prstGeom>
          <a:noFill/>
          <a:ln w="9525" cap="flat" cmpd="sng">
            <a:solidFill>
              <a:schemeClr val="dk2"/>
            </a:solidFill>
            <a:prstDash val="solid"/>
            <a:round/>
            <a:headEnd type="none" w="med" len="med"/>
            <a:tailEnd type="triangle" w="med" len="med"/>
          </a:ln>
        </p:spPr>
      </p:cxnSp>
      <p:sp>
        <p:nvSpPr>
          <p:cNvPr id="338" name="Google Shape;338;p35"/>
          <p:cNvSpPr txBox="1"/>
          <p:nvPr/>
        </p:nvSpPr>
        <p:spPr>
          <a:xfrm>
            <a:off x="3973875" y="3755925"/>
            <a:ext cx="27315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reprendre un projet en cours de saisie ou le modifier</a:t>
            </a:r>
            <a:endParaRPr/>
          </a:p>
        </p:txBody>
      </p:sp>
      <p:cxnSp>
        <p:nvCxnSpPr>
          <p:cNvPr id="339" name="Google Shape;339;p35"/>
          <p:cNvCxnSpPr>
            <a:stCxn id="338" idx="0"/>
          </p:cNvCxnSpPr>
          <p:nvPr/>
        </p:nvCxnSpPr>
        <p:spPr>
          <a:xfrm rot="10800000" flipH="1">
            <a:off x="5339625" y="2528025"/>
            <a:ext cx="2673600" cy="1227900"/>
          </a:xfrm>
          <a:prstGeom prst="straightConnector1">
            <a:avLst/>
          </a:prstGeom>
          <a:noFill/>
          <a:ln w="9525" cap="flat" cmpd="sng">
            <a:solidFill>
              <a:schemeClr val="dk2"/>
            </a:solidFill>
            <a:prstDash val="solid"/>
            <a:round/>
            <a:headEnd type="none" w="med" len="med"/>
            <a:tailEnd type="triangle" w="med" len="med"/>
          </a:ln>
        </p:spPr>
      </p:cxnSp>
      <p:sp>
        <p:nvSpPr>
          <p:cNvPr id="340" name="Google Shape;340;p35"/>
          <p:cNvSpPr txBox="1"/>
          <p:nvPr/>
        </p:nvSpPr>
        <p:spPr>
          <a:xfrm>
            <a:off x="7036350" y="3821300"/>
            <a:ext cx="1888500" cy="5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supprimer un projet </a:t>
            </a:r>
            <a:endParaRPr/>
          </a:p>
        </p:txBody>
      </p:sp>
      <p:cxnSp>
        <p:nvCxnSpPr>
          <p:cNvPr id="341" name="Google Shape;341;p35"/>
          <p:cNvCxnSpPr>
            <a:stCxn id="340" idx="0"/>
          </p:cNvCxnSpPr>
          <p:nvPr/>
        </p:nvCxnSpPr>
        <p:spPr>
          <a:xfrm rot="10800000" flipH="1">
            <a:off x="7980600" y="2608100"/>
            <a:ext cx="337500" cy="1213200"/>
          </a:xfrm>
          <a:prstGeom prst="straightConnector1">
            <a:avLst/>
          </a:prstGeom>
          <a:noFill/>
          <a:ln w="9525" cap="flat" cmpd="sng">
            <a:solidFill>
              <a:schemeClr val="dk2"/>
            </a:solidFill>
            <a:prstDash val="solid"/>
            <a:round/>
            <a:headEnd type="none" w="med" len="med"/>
            <a:tailEnd type="triangle" w="med" len="med"/>
          </a:ln>
        </p:spPr>
      </p:cxnSp>
      <p:sp>
        <p:nvSpPr>
          <p:cNvPr id="342" name="Google Shape;342;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23</a:t>
            </a:fld>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36"/>
          <p:cNvPicPr preferRelativeResize="0"/>
          <p:nvPr/>
        </p:nvPicPr>
        <p:blipFill>
          <a:blip r:embed="rId3">
            <a:alphaModFix/>
          </a:blip>
          <a:stretch>
            <a:fillRect/>
          </a:stretch>
        </p:blipFill>
        <p:spPr>
          <a:xfrm>
            <a:off x="420425" y="997101"/>
            <a:ext cx="8182254" cy="3658874"/>
          </a:xfrm>
          <a:prstGeom prst="rect">
            <a:avLst/>
          </a:prstGeom>
          <a:noFill/>
          <a:ln>
            <a:noFill/>
          </a:ln>
        </p:spPr>
      </p:pic>
      <p:sp>
        <p:nvSpPr>
          <p:cNvPr id="348" name="Google Shape;348;p3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50" name="Google Shape;350;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24</a:t>
            </a:fld>
            <a:endParaRPr b="1"/>
          </a:p>
        </p:txBody>
      </p:sp>
      <p:sp>
        <p:nvSpPr>
          <p:cNvPr id="351" name="Google Shape;351;p36"/>
          <p:cNvSpPr txBox="1"/>
          <p:nvPr/>
        </p:nvSpPr>
        <p:spPr>
          <a:xfrm>
            <a:off x="233125" y="692100"/>
            <a:ext cx="2754000" cy="4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Indiquez ici s’il s’agit d’une demande “fonctionnement” ou “projet innovant”</a:t>
            </a:r>
            <a:endParaRPr sz="1200"/>
          </a:p>
        </p:txBody>
      </p:sp>
      <p:cxnSp>
        <p:nvCxnSpPr>
          <p:cNvPr id="352" name="Google Shape;352;p36"/>
          <p:cNvCxnSpPr>
            <a:stCxn id="351" idx="2"/>
          </p:cNvCxnSpPr>
          <p:nvPr/>
        </p:nvCxnSpPr>
        <p:spPr>
          <a:xfrm>
            <a:off x="1610125" y="1128900"/>
            <a:ext cx="473400" cy="444900"/>
          </a:xfrm>
          <a:prstGeom prst="straightConnector1">
            <a:avLst/>
          </a:prstGeom>
          <a:noFill/>
          <a:ln w="9525" cap="flat" cmpd="sng">
            <a:solidFill>
              <a:schemeClr val="dk2"/>
            </a:solidFill>
            <a:prstDash val="solid"/>
            <a:round/>
            <a:headEnd type="none" w="med" len="med"/>
            <a:tailEnd type="triangle" w="med" len="med"/>
          </a:ln>
        </p:spPr>
      </p:cxnSp>
      <p:sp>
        <p:nvSpPr>
          <p:cNvPr id="353" name="Google Shape;353;p36"/>
          <p:cNvSpPr txBox="1"/>
          <p:nvPr/>
        </p:nvSpPr>
        <p:spPr>
          <a:xfrm>
            <a:off x="3296088" y="582825"/>
            <a:ext cx="4586700" cy="44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t>Saisir l’intitulé de l’action uniquement dans le cadre d’une projet innovant. Laissez le choix par défaut pour le “fonctionnement”</a:t>
            </a:r>
            <a:endParaRPr sz="1200"/>
          </a:p>
        </p:txBody>
      </p:sp>
      <p:cxnSp>
        <p:nvCxnSpPr>
          <p:cNvPr id="354" name="Google Shape;354;p36"/>
          <p:cNvCxnSpPr/>
          <p:nvPr/>
        </p:nvCxnSpPr>
        <p:spPr>
          <a:xfrm flipH="1">
            <a:off x="3431475" y="1049100"/>
            <a:ext cx="80100" cy="925200"/>
          </a:xfrm>
          <a:prstGeom prst="straightConnector1">
            <a:avLst/>
          </a:prstGeom>
          <a:noFill/>
          <a:ln w="9525" cap="flat" cmpd="sng">
            <a:solidFill>
              <a:schemeClr val="dk2"/>
            </a:solidFill>
            <a:prstDash val="solid"/>
            <a:round/>
            <a:headEnd type="none" w="med" len="med"/>
            <a:tailEnd type="triangle" w="med" len="med"/>
          </a:ln>
        </p:spPr>
      </p:cxnSp>
      <p:sp>
        <p:nvSpPr>
          <p:cNvPr id="355" name="Google Shape;355;p36"/>
          <p:cNvSpPr txBox="1"/>
          <p:nvPr/>
        </p:nvSpPr>
        <p:spPr>
          <a:xfrm>
            <a:off x="3475150" y="2579050"/>
            <a:ext cx="4961400" cy="81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t>Dans le cadre d’un </a:t>
            </a:r>
            <a:r>
              <a:rPr lang="en" sz="1200" b="1"/>
              <a:t>projet innovant</a:t>
            </a:r>
            <a:r>
              <a:rPr lang="en" sz="1200"/>
              <a:t>, indiquez les objectifs de l’action et les besoins auxquels ils répondent.</a:t>
            </a:r>
            <a:endParaRPr sz="1200"/>
          </a:p>
          <a:p>
            <a:pPr marL="0" lvl="0" indent="0" algn="just" rtl="0">
              <a:spcBef>
                <a:spcPts val="0"/>
              </a:spcBef>
              <a:spcAft>
                <a:spcPts val="0"/>
              </a:spcAft>
              <a:buNone/>
            </a:pPr>
            <a:r>
              <a:rPr lang="en" sz="1200"/>
              <a:t>Dans le cadre d’une </a:t>
            </a:r>
            <a:r>
              <a:rPr lang="en" sz="1200" b="1"/>
              <a:t>demande de fonctionnement</a:t>
            </a:r>
            <a:r>
              <a:rPr lang="en" sz="1200"/>
              <a:t>, indiquez “sans objet”</a:t>
            </a:r>
            <a:endParaRPr sz="1200"/>
          </a:p>
        </p:txBody>
      </p:sp>
      <p:cxnSp>
        <p:nvCxnSpPr>
          <p:cNvPr id="356" name="Google Shape;356;p36"/>
          <p:cNvCxnSpPr>
            <a:stCxn id="355" idx="1"/>
          </p:cNvCxnSpPr>
          <p:nvPr/>
        </p:nvCxnSpPr>
        <p:spPr>
          <a:xfrm rot="10800000">
            <a:off x="2542750" y="2775850"/>
            <a:ext cx="932400" cy="211200"/>
          </a:xfrm>
          <a:prstGeom prst="straightConnector1">
            <a:avLst/>
          </a:prstGeom>
          <a:noFill/>
          <a:ln w="9525" cap="flat" cmpd="sng">
            <a:solidFill>
              <a:schemeClr val="dk2"/>
            </a:solidFill>
            <a:prstDash val="solid"/>
            <a:round/>
            <a:headEnd type="none" w="med" len="med"/>
            <a:tailEnd type="triangle" w="med" len="med"/>
          </a:ln>
        </p:spPr>
      </p:cxnSp>
      <p:sp>
        <p:nvSpPr>
          <p:cNvPr id="357" name="Google Shape;357;p36"/>
          <p:cNvSpPr txBox="1"/>
          <p:nvPr/>
        </p:nvSpPr>
        <p:spPr>
          <a:xfrm>
            <a:off x="3526125" y="3460625"/>
            <a:ext cx="4910400" cy="816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a:t>Dans le cadre d’un </a:t>
            </a:r>
            <a:r>
              <a:rPr lang="en" sz="1200" b="1"/>
              <a:t>projet innovant</a:t>
            </a:r>
            <a:r>
              <a:rPr lang="en" sz="1200"/>
              <a:t>, détaillez le projet d’action ainsi que ses modalités de diffusion.</a:t>
            </a:r>
            <a:endParaRPr sz="1200"/>
          </a:p>
          <a:p>
            <a:pPr marL="0" lvl="0" indent="0" algn="just" rtl="0">
              <a:spcBef>
                <a:spcPts val="0"/>
              </a:spcBef>
              <a:spcAft>
                <a:spcPts val="0"/>
              </a:spcAft>
              <a:buNone/>
            </a:pPr>
            <a:r>
              <a:rPr lang="en" sz="1200"/>
              <a:t>Dans le cadre d’une </a:t>
            </a:r>
            <a:r>
              <a:rPr lang="en" sz="1200" b="1"/>
              <a:t>demande de fonctionnement</a:t>
            </a:r>
            <a:r>
              <a:rPr lang="en" sz="1200"/>
              <a:t>, indiquez ici votre projet associatif global</a:t>
            </a:r>
            <a:endParaRPr sz="1200"/>
          </a:p>
        </p:txBody>
      </p:sp>
      <p:cxnSp>
        <p:nvCxnSpPr>
          <p:cNvPr id="358" name="Google Shape;358;p36"/>
          <p:cNvCxnSpPr/>
          <p:nvPr/>
        </p:nvCxnSpPr>
        <p:spPr>
          <a:xfrm rot="10800000">
            <a:off x="2732000" y="3759350"/>
            <a:ext cx="816000" cy="262200"/>
          </a:xfrm>
          <a:prstGeom prst="straightConnector1">
            <a:avLst/>
          </a:prstGeom>
          <a:noFill/>
          <a:ln w="9525" cap="flat" cmpd="sng">
            <a:solidFill>
              <a:schemeClr val="dk2"/>
            </a:solidFill>
            <a:prstDash val="solid"/>
            <a:round/>
            <a:headEnd type="none" w="med" len="med"/>
            <a:tailEnd type="triangle" w="med" len="med"/>
          </a:ln>
        </p:spPr>
      </p:cxnSp>
      <p:sp>
        <p:nvSpPr>
          <p:cNvPr id="359" name="Google Shape;359;p36"/>
          <p:cNvSpPr txBox="1"/>
          <p:nvPr/>
        </p:nvSpPr>
        <p:spPr>
          <a:xfrm>
            <a:off x="4444125" y="1682913"/>
            <a:ext cx="3249300" cy="4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Pour une demande de “fonctionnement, indiquez 01/01/2019 et 31/12/2019</a:t>
            </a:r>
            <a:endParaRPr sz="1200"/>
          </a:p>
        </p:txBody>
      </p:sp>
      <p:cxnSp>
        <p:nvCxnSpPr>
          <p:cNvPr id="360" name="Google Shape;360;p36"/>
          <p:cNvCxnSpPr/>
          <p:nvPr/>
        </p:nvCxnSpPr>
        <p:spPr>
          <a:xfrm flipH="1">
            <a:off x="4269250" y="2163775"/>
            <a:ext cx="306000" cy="174900"/>
          </a:xfrm>
          <a:prstGeom prst="straightConnector1">
            <a:avLst/>
          </a:prstGeom>
          <a:noFill/>
          <a:ln w="9525" cap="flat" cmpd="sng">
            <a:solidFill>
              <a:schemeClr val="dk2"/>
            </a:solidFill>
            <a:prstDash val="solid"/>
            <a:round/>
            <a:headEnd type="none" w="med" len="med"/>
            <a:tailEnd type="triangle" w="med" len="med"/>
          </a:ln>
        </p:spPr>
      </p:cxnSp>
      <p:cxnSp>
        <p:nvCxnSpPr>
          <p:cNvPr id="361" name="Google Shape;361;p36"/>
          <p:cNvCxnSpPr/>
          <p:nvPr/>
        </p:nvCxnSpPr>
        <p:spPr>
          <a:xfrm>
            <a:off x="6345600" y="2163775"/>
            <a:ext cx="145800" cy="2184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368" name="Google Shape;368;p37"/>
          <p:cNvPicPr preferRelativeResize="0"/>
          <p:nvPr/>
        </p:nvPicPr>
        <p:blipFill>
          <a:blip r:embed="rId3">
            <a:alphaModFix/>
          </a:blip>
          <a:stretch>
            <a:fillRect/>
          </a:stretch>
        </p:blipFill>
        <p:spPr>
          <a:xfrm>
            <a:off x="0" y="1332225"/>
            <a:ext cx="9144002" cy="1719173"/>
          </a:xfrm>
          <a:prstGeom prst="rect">
            <a:avLst/>
          </a:prstGeom>
          <a:noFill/>
          <a:ln>
            <a:noFill/>
          </a:ln>
        </p:spPr>
      </p:pic>
      <p:sp>
        <p:nvSpPr>
          <p:cNvPr id="369" name="Google Shape;369;p37"/>
          <p:cNvSpPr txBox="1"/>
          <p:nvPr/>
        </p:nvSpPr>
        <p:spPr>
          <a:xfrm>
            <a:off x="326925" y="3327300"/>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quel sera le public bénéficiaire de l’action (projet innovant) ou du projet associatif (fonctionnement)</a:t>
            </a:r>
            <a:endParaRPr/>
          </a:p>
          <a:p>
            <a:pPr marL="0" lvl="0" indent="0" algn="ctr" rtl="0">
              <a:spcBef>
                <a:spcPts val="0"/>
              </a:spcBef>
              <a:spcAft>
                <a:spcPts val="0"/>
              </a:spcAft>
              <a:buNone/>
            </a:pPr>
            <a:endParaRPr/>
          </a:p>
          <a:p>
            <a:pPr marL="0" lvl="0" indent="0" algn="ctr" rtl="0">
              <a:spcBef>
                <a:spcPts val="0"/>
              </a:spcBef>
              <a:spcAft>
                <a:spcPts val="0"/>
              </a:spcAft>
              <a:buNone/>
            </a:pPr>
            <a:r>
              <a:rPr lang="en"/>
              <a:t>Si les choix proposés dans les menus déroulants ne vous semblent pas correspondre pleinement à ce que vous souhaitez exprimer, utilisez le champ “commentaire” pour compléter</a:t>
            </a:r>
            <a:endParaRPr/>
          </a:p>
        </p:txBody>
      </p:sp>
      <p:sp>
        <p:nvSpPr>
          <p:cNvPr id="370" name="Google Shape;370;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25</a:t>
            </a:fld>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77" name="Google Shape;377;p38"/>
          <p:cNvSpPr txBox="1"/>
          <p:nvPr/>
        </p:nvSpPr>
        <p:spPr>
          <a:xfrm>
            <a:off x="326925" y="3327300"/>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quel sera le territoire bénéficiaire de l’action (projet innovant) ou du projet associatif (fonctionnement)</a:t>
            </a:r>
            <a:endParaRPr/>
          </a:p>
          <a:p>
            <a:pPr marL="0" lvl="0" indent="0" algn="ctr" rtl="0">
              <a:spcBef>
                <a:spcPts val="0"/>
              </a:spcBef>
              <a:spcAft>
                <a:spcPts val="0"/>
              </a:spcAft>
              <a:buNone/>
            </a:pPr>
            <a:endParaRPr/>
          </a:p>
          <a:p>
            <a:pPr marL="0" lvl="0" indent="0" algn="ctr" rtl="0">
              <a:spcBef>
                <a:spcPts val="0"/>
              </a:spcBef>
              <a:spcAft>
                <a:spcPts val="0"/>
              </a:spcAft>
              <a:buNone/>
            </a:pPr>
            <a:r>
              <a:rPr lang="en"/>
              <a:t>Il convient ici de préciser quelle sera la zone d’impact de votre action : commune, bassin, communauté de communes, département, etc.</a:t>
            </a:r>
            <a:endParaRPr/>
          </a:p>
        </p:txBody>
      </p:sp>
      <p:pic>
        <p:nvPicPr>
          <p:cNvPr id="378" name="Google Shape;378;p38"/>
          <p:cNvPicPr preferRelativeResize="0"/>
          <p:nvPr/>
        </p:nvPicPr>
        <p:blipFill>
          <a:blip r:embed="rId3">
            <a:alphaModFix/>
          </a:blip>
          <a:stretch>
            <a:fillRect/>
          </a:stretch>
        </p:blipFill>
        <p:spPr>
          <a:xfrm>
            <a:off x="0" y="1364198"/>
            <a:ext cx="9130725" cy="1219726"/>
          </a:xfrm>
          <a:prstGeom prst="rect">
            <a:avLst/>
          </a:prstGeom>
          <a:noFill/>
          <a:ln>
            <a:noFill/>
          </a:ln>
        </p:spPr>
      </p:pic>
      <p:sp>
        <p:nvSpPr>
          <p:cNvPr id="379" name="Google Shape;379;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26</a:t>
            </a:fld>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385" name="Google Shape;385;p39"/>
          <p:cNvSpPr txBox="1"/>
          <p:nvPr/>
        </p:nvSpPr>
        <p:spPr>
          <a:xfrm>
            <a:off x="1875" y="4036525"/>
            <a:ext cx="9144000" cy="10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quels seront les éléments humains et matériels mobilisés pour votre action ou projet</a:t>
            </a:r>
            <a:endParaRPr/>
          </a:p>
          <a:p>
            <a:pPr marL="0" lvl="0" indent="0" algn="ctr" rtl="0">
              <a:spcBef>
                <a:spcPts val="0"/>
              </a:spcBef>
              <a:spcAft>
                <a:spcPts val="0"/>
              </a:spcAft>
              <a:buNone/>
            </a:pPr>
            <a:r>
              <a:rPr lang="en"/>
              <a:t>ATTENTION</a:t>
            </a:r>
            <a:endParaRPr/>
          </a:p>
          <a:p>
            <a:pPr marL="0" lvl="0" indent="0" algn="ctr" rtl="0">
              <a:spcBef>
                <a:spcPts val="0"/>
              </a:spcBef>
              <a:spcAft>
                <a:spcPts val="0"/>
              </a:spcAft>
              <a:buNone/>
            </a:pPr>
            <a:r>
              <a:rPr lang="en"/>
              <a:t>Un volontaire n’est pas un bénévole</a:t>
            </a:r>
            <a:endParaRPr/>
          </a:p>
        </p:txBody>
      </p:sp>
      <p:pic>
        <p:nvPicPr>
          <p:cNvPr id="386" name="Google Shape;386;p39"/>
          <p:cNvPicPr preferRelativeResize="0"/>
          <p:nvPr/>
        </p:nvPicPr>
        <p:blipFill>
          <a:blip r:embed="rId3">
            <a:alphaModFix/>
          </a:blip>
          <a:stretch>
            <a:fillRect/>
          </a:stretch>
        </p:blipFill>
        <p:spPr>
          <a:xfrm>
            <a:off x="152400" y="771450"/>
            <a:ext cx="8772450" cy="3265064"/>
          </a:xfrm>
          <a:prstGeom prst="rect">
            <a:avLst/>
          </a:prstGeom>
          <a:noFill/>
          <a:ln>
            <a:noFill/>
          </a:ln>
        </p:spPr>
      </p:pic>
      <p:sp>
        <p:nvSpPr>
          <p:cNvPr id="388" name="Google Shape;388;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27</a:t>
            </a:fld>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395" name="Google Shape;395;p40"/>
          <p:cNvPicPr preferRelativeResize="0"/>
          <p:nvPr/>
        </p:nvPicPr>
        <p:blipFill>
          <a:blip r:embed="rId3">
            <a:alphaModFix/>
          </a:blip>
          <a:stretch>
            <a:fillRect/>
          </a:stretch>
        </p:blipFill>
        <p:spPr>
          <a:xfrm>
            <a:off x="588450" y="684425"/>
            <a:ext cx="7385199" cy="5221600"/>
          </a:xfrm>
          <a:prstGeom prst="rect">
            <a:avLst/>
          </a:prstGeom>
          <a:noFill/>
          <a:ln>
            <a:noFill/>
          </a:ln>
        </p:spPr>
      </p:pic>
      <p:sp>
        <p:nvSpPr>
          <p:cNvPr id="396" name="Google Shape;396;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28</a:t>
            </a:fld>
            <a:endParaRPr b="1"/>
          </a:p>
        </p:txBody>
      </p:sp>
      <p:sp>
        <p:nvSpPr>
          <p:cNvPr id="397" name="Google Shape;397;p40"/>
          <p:cNvSpPr txBox="1"/>
          <p:nvPr/>
        </p:nvSpPr>
        <p:spPr>
          <a:xfrm>
            <a:off x="4031975" y="980750"/>
            <a:ext cx="3588900" cy="573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000">
                <a:latin typeface="Lato"/>
                <a:ea typeface="Lato"/>
                <a:cs typeface="Lato"/>
                <a:sym typeface="Lato"/>
              </a:rPr>
              <a:t>Pour les demandes au titre du fonctionnement, les indicateurs d’évaluation sont optionnels. Vous pouvez indiquer “sans objet”</a:t>
            </a:r>
            <a:endParaRPr sz="1000">
              <a:latin typeface="Lato"/>
              <a:ea typeface="Lato"/>
              <a:cs typeface="Lato"/>
              <a:sym typeface="Lato"/>
            </a:endParaRPr>
          </a:p>
        </p:txBody>
      </p:sp>
      <p:cxnSp>
        <p:nvCxnSpPr>
          <p:cNvPr id="398" name="Google Shape;398;p40"/>
          <p:cNvCxnSpPr/>
          <p:nvPr/>
        </p:nvCxnSpPr>
        <p:spPr>
          <a:xfrm flipH="1">
            <a:off x="5085350" y="1620050"/>
            <a:ext cx="29100" cy="1126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404" name="Google Shape;404;p41"/>
          <p:cNvSpPr txBox="1"/>
          <p:nvPr/>
        </p:nvSpPr>
        <p:spPr>
          <a:xfrm>
            <a:off x="98250" y="3378150"/>
            <a:ext cx="8893200" cy="151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si la personne responsable du projet est la même que la personne responsable du dossier de subvention. Si tel n’est pas le cas, indiquez “non” et sélectionnez dans la liste qui apparaît la personne concernée. </a:t>
            </a:r>
            <a:endParaRPr/>
          </a:p>
          <a:p>
            <a:pPr marL="0" lvl="0" indent="0" algn="ctr" rtl="0">
              <a:spcBef>
                <a:spcPts val="0"/>
              </a:spcBef>
              <a:spcAft>
                <a:spcPts val="0"/>
              </a:spcAft>
              <a:buNone/>
            </a:pPr>
            <a:r>
              <a:rPr lang="en"/>
              <a:t>Si cette personne n’est pas dans la liste, il conviendra de l’ajouter manuellement via le bouton</a:t>
            </a:r>
            <a:endParaRPr/>
          </a:p>
        </p:txBody>
      </p:sp>
      <p:pic>
        <p:nvPicPr>
          <p:cNvPr id="406" name="Google Shape;406;p41"/>
          <p:cNvPicPr preferRelativeResize="0"/>
          <p:nvPr/>
        </p:nvPicPr>
        <p:blipFill>
          <a:blip r:embed="rId3">
            <a:alphaModFix/>
          </a:blip>
          <a:stretch>
            <a:fillRect/>
          </a:stretch>
        </p:blipFill>
        <p:spPr>
          <a:xfrm>
            <a:off x="98250" y="1332225"/>
            <a:ext cx="8893349" cy="945130"/>
          </a:xfrm>
          <a:prstGeom prst="rect">
            <a:avLst/>
          </a:prstGeom>
          <a:noFill/>
          <a:ln>
            <a:noFill/>
          </a:ln>
        </p:spPr>
      </p:pic>
      <p:pic>
        <p:nvPicPr>
          <p:cNvPr id="407" name="Google Shape;407;p41"/>
          <p:cNvPicPr preferRelativeResize="0"/>
          <p:nvPr/>
        </p:nvPicPr>
        <p:blipFill>
          <a:blip r:embed="rId4">
            <a:alphaModFix/>
          </a:blip>
          <a:stretch>
            <a:fillRect/>
          </a:stretch>
        </p:blipFill>
        <p:spPr>
          <a:xfrm>
            <a:off x="8357963" y="3991680"/>
            <a:ext cx="476250" cy="466725"/>
          </a:xfrm>
          <a:prstGeom prst="rect">
            <a:avLst/>
          </a:prstGeom>
          <a:noFill/>
          <a:ln>
            <a:noFill/>
          </a:ln>
        </p:spPr>
      </p:pic>
      <p:sp>
        <p:nvSpPr>
          <p:cNvPr id="408" name="Google Shape;408;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29</a:t>
            </a:fld>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Une procédure dématérialisée</a:t>
            </a:r>
            <a:endParaRPr/>
          </a:p>
        </p:txBody>
      </p:sp>
      <p:sp>
        <p:nvSpPr>
          <p:cNvPr id="84" name="Google Shape;84;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Si vous êtes habitué aux demandes sous format papier, sachez que le téléservice “Le Compte Asso” est une version dématérialisée du Cerfa classique de demande de subvention.</a:t>
            </a:r>
            <a:endParaRPr dirty="0"/>
          </a:p>
          <a:p>
            <a:pPr marL="0" lvl="0" indent="0" algn="just" rtl="0">
              <a:spcBef>
                <a:spcPts val="1600"/>
              </a:spcBef>
              <a:spcAft>
                <a:spcPts val="0"/>
              </a:spcAft>
              <a:buNone/>
            </a:pPr>
            <a:r>
              <a:rPr lang="en" dirty="0"/>
              <a:t>Néanmoins, vous pouvez dans un premier temps remplir votre demande sur le Cerfa n°12156*05 , vous n’aurez alors plus qu’à le saisir en ligne au moment souhaité.</a:t>
            </a:r>
            <a:endParaRPr dirty="0"/>
          </a:p>
          <a:p>
            <a:pPr marL="0" lvl="0" indent="0" algn="l" rtl="0">
              <a:spcBef>
                <a:spcPts val="1600"/>
              </a:spcBef>
              <a:spcAft>
                <a:spcPts val="1600"/>
              </a:spcAft>
              <a:buNone/>
            </a:pPr>
            <a:r>
              <a:rPr lang="en" dirty="0"/>
              <a:t>Pour le télécharger, </a:t>
            </a:r>
            <a:r>
              <a:rPr lang="en" u="sng" dirty="0">
                <a:solidFill>
                  <a:schemeClr val="hlink"/>
                </a:solidFill>
                <a:hlinkClick r:id="rId3"/>
              </a:rPr>
              <a:t>cliquez ici</a:t>
            </a:r>
            <a:endParaRPr dirty="0"/>
          </a:p>
        </p:txBody>
      </p:sp>
      <p:sp>
        <p:nvSpPr>
          <p:cNvPr id="86" name="Google Shape;86;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a:t>
            </a:fld>
            <a:endParaRPr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415" name="Google Shape;415;p42"/>
          <p:cNvPicPr preferRelativeResize="0"/>
          <p:nvPr/>
        </p:nvPicPr>
        <p:blipFill>
          <a:blip r:embed="rId3">
            <a:alphaModFix/>
          </a:blip>
          <a:stretch>
            <a:fillRect/>
          </a:stretch>
        </p:blipFill>
        <p:spPr>
          <a:xfrm>
            <a:off x="494025" y="312375"/>
            <a:ext cx="7274732" cy="5143500"/>
          </a:xfrm>
          <a:prstGeom prst="rect">
            <a:avLst/>
          </a:prstGeom>
          <a:noFill/>
          <a:ln>
            <a:noFill/>
          </a:ln>
        </p:spPr>
      </p:pic>
      <p:sp>
        <p:nvSpPr>
          <p:cNvPr id="416" name="Google Shape;416;p42"/>
          <p:cNvSpPr txBox="1"/>
          <p:nvPr/>
        </p:nvSpPr>
        <p:spPr>
          <a:xfrm>
            <a:off x="501275" y="784600"/>
            <a:ext cx="4082700" cy="9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ATTENTION</a:t>
            </a:r>
            <a:endParaRPr b="1"/>
          </a:p>
          <a:p>
            <a:pPr marL="0" lvl="0" indent="0" algn="just" rtl="0">
              <a:spcBef>
                <a:spcPts val="0"/>
              </a:spcBef>
              <a:spcAft>
                <a:spcPts val="0"/>
              </a:spcAft>
              <a:buNone/>
            </a:pPr>
            <a:r>
              <a:rPr lang="en"/>
              <a:t>Il est important de bien saisir tous les co-financements demandés au titre de l’année N</a:t>
            </a:r>
            <a:endParaRPr/>
          </a:p>
        </p:txBody>
      </p:sp>
      <p:sp>
        <p:nvSpPr>
          <p:cNvPr id="417" name="Google Shape;417;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30</a:t>
            </a:fld>
            <a:endParaRPr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3"/>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pic>
        <p:nvPicPr>
          <p:cNvPr id="423" name="Google Shape;423;p43"/>
          <p:cNvPicPr preferRelativeResize="0"/>
          <p:nvPr/>
        </p:nvPicPr>
        <p:blipFill>
          <a:blip r:embed="rId3">
            <a:alphaModFix/>
          </a:blip>
          <a:stretch>
            <a:fillRect/>
          </a:stretch>
        </p:blipFill>
        <p:spPr>
          <a:xfrm>
            <a:off x="152400" y="867276"/>
            <a:ext cx="8839197" cy="2698649"/>
          </a:xfrm>
          <a:prstGeom prst="rect">
            <a:avLst/>
          </a:prstGeom>
          <a:noFill/>
          <a:ln>
            <a:noFill/>
          </a:ln>
        </p:spPr>
      </p:pic>
      <p:pic>
        <p:nvPicPr>
          <p:cNvPr id="425" name="Google Shape;425;p43"/>
          <p:cNvPicPr preferRelativeResize="0"/>
          <p:nvPr/>
        </p:nvPicPr>
        <p:blipFill>
          <a:blip r:embed="rId4">
            <a:alphaModFix/>
          </a:blip>
          <a:stretch>
            <a:fillRect/>
          </a:stretch>
        </p:blipFill>
        <p:spPr>
          <a:xfrm>
            <a:off x="152400" y="4546524"/>
            <a:ext cx="8839196" cy="423047"/>
          </a:xfrm>
          <a:prstGeom prst="rect">
            <a:avLst/>
          </a:prstGeom>
          <a:noFill/>
          <a:ln>
            <a:noFill/>
          </a:ln>
        </p:spPr>
      </p:pic>
      <p:sp>
        <p:nvSpPr>
          <p:cNvPr id="426" name="Google Shape;426;p43"/>
          <p:cNvSpPr txBox="1"/>
          <p:nvPr/>
        </p:nvSpPr>
        <p:spPr>
          <a:xfrm>
            <a:off x="2459063" y="3565925"/>
            <a:ext cx="4409700" cy="8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Remplir le budget prévisionnel de l’année N. Il s’agit du budget global de l’association pour une demande de fonctionnement et du budget de l’action pour une demande “projet innovant”</a:t>
            </a:r>
            <a:endParaRPr/>
          </a:p>
        </p:txBody>
      </p:sp>
      <p:sp>
        <p:nvSpPr>
          <p:cNvPr id="427" name="Google Shape;427;p43"/>
          <p:cNvSpPr txBox="1"/>
          <p:nvPr/>
        </p:nvSpPr>
        <p:spPr>
          <a:xfrm>
            <a:off x="7399125" y="3717075"/>
            <a:ext cx="1605600" cy="678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Les subventions apparaîtront automatiquement</a:t>
            </a:r>
            <a:endParaRPr/>
          </a:p>
        </p:txBody>
      </p:sp>
      <p:cxnSp>
        <p:nvCxnSpPr>
          <p:cNvPr id="428" name="Google Shape;428;p43"/>
          <p:cNvCxnSpPr>
            <a:stCxn id="427" idx="0"/>
          </p:cNvCxnSpPr>
          <p:nvPr/>
        </p:nvCxnSpPr>
        <p:spPr>
          <a:xfrm rot="10800000">
            <a:off x="7569825" y="2135775"/>
            <a:ext cx="632100" cy="1581300"/>
          </a:xfrm>
          <a:prstGeom prst="straightConnector1">
            <a:avLst/>
          </a:prstGeom>
          <a:noFill/>
          <a:ln w="9525" cap="flat" cmpd="sng">
            <a:solidFill>
              <a:schemeClr val="dk2"/>
            </a:solidFill>
            <a:prstDash val="solid"/>
            <a:round/>
            <a:headEnd type="none" w="med" len="med"/>
            <a:tailEnd type="triangle" w="med" len="med"/>
          </a:ln>
        </p:spPr>
      </p:cxnSp>
      <p:sp>
        <p:nvSpPr>
          <p:cNvPr id="429" name="Google Shape;429;p43"/>
          <p:cNvSpPr txBox="1"/>
          <p:nvPr/>
        </p:nvSpPr>
        <p:spPr>
          <a:xfrm>
            <a:off x="152400" y="3717075"/>
            <a:ext cx="1605600" cy="678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Il ne doit pas y avoir d’excédent</a:t>
            </a:r>
            <a:endParaRPr/>
          </a:p>
        </p:txBody>
      </p:sp>
      <p:cxnSp>
        <p:nvCxnSpPr>
          <p:cNvPr id="430" name="Google Shape;430;p43"/>
          <p:cNvCxnSpPr/>
          <p:nvPr/>
        </p:nvCxnSpPr>
        <p:spPr>
          <a:xfrm>
            <a:off x="1532875" y="4278975"/>
            <a:ext cx="1184100" cy="544800"/>
          </a:xfrm>
          <a:prstGeom prst="straightConnector1">
            <a:avLst/>
          </a:prstGeom>
          <a:noFill/>
          <a:ln w="9525" cap="flat" cmpd="sng">
            <a:solidFill>
              <a:schemeClr val="dk2"/>
            </a:solidFill>
            <a:prstDash val="solid"/>
            <a:round/>
            <a:headEnd type="none" w="med" len="med"/>
            <a:tailEnd type="triangle" w="med" len="med"/>
          </a:ln>
        </p:spPr>
      </p:cxnSp>
      <p:sp>
        <p:nvSpPr>
          <p:cNvPr id="431" name="Google Shape;431;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31</a:t>
            </a:fld>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4/5</a:t>
            </a:r>
            <a:endParaRPr/>
          </a:p>
        </p:txBody>
      </p:sp>
      <p:sp>
        <p:nvSpPr>
          <p:cNvPr id="437" name="Google Shape;437;p44"/>
          <p:cNvSpPr txBox="1"/>
          <p:nvPr/>
        </p:nvSpPr>
        <p:spPr>
          <a:xfrm>
            <a:off x="261525" y="1179825"/>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Une fois votre demande complète, le statut change et l’état de saisie apparaît comme “complet”</a:t>
            </a:r>
            <a:endParaRPr b="1"/>
          </a:p>
        </p:txBody>
      </p:sp>
      <p:pic>
        <p:nvPicPr>
          <p:cNvPr id="439" name="Google Shape;439;p44"/>
          <p:cNvPicPr preferRelativeResize="0"/>
          <p:nvPr/>
        </p:nvPicPr>
        <p:blipFill>
          <a:blip r:embed="rId3">
            <a:alphaModFix/>
          </a:blip>
          <a:stretch>
            <a:fillRect/>
          </a:stretch>
        </p:blipFill>
        <p:spPr>
          <a:xfrm>
            <a:off x="152400" y="1715838"/>
            <a:ext cx="8839199" cy="1395100"/>
          </a:xfrm>
          <a:prstGeom prst="rect">
            <a:avLst/>
          </a:prstGeom>
          <a:noFill/>
          <a:ln>
            <a:noFill/>
          </a:ln>
        </p:spPr>
      </p:pic>
      <p:pic>
        <p:nvPicPr>
          <p:cNvPr id="440" name="Google Shape;440;p44"/>
          <p:cNvPicPr preferRelativeResize="0"/>
          <p:nvPr/>
        </p:nvPicPr>
        <p:blipFill>
          <a:blip r:embed="rId4">
            <a:alphaModFix/>
          </a:blip>
          <a:stretch>
            <a:fillRect/>
          </a:stretch>
        </p:blipFill>
        <p:spPr>
          <a:xfrm>
            <a:off x="5136050" y="2369750"/>
            <a:ext cx="817275" cy="263423"/>
          </a:xfrm>
          <a:prstGeom prst="rect">
            <a:avLst/>
          </a:prstGeom>
          <a:noFill/>
          <a:ln>
            <a:noFill/>
          </a:ln>
        </p:spPr>
      </p:pic>
      <p:cxnSp>
        <p:nvCxnSpPr>
          <p:cNvPr id="441" name="Google Shape;441;p44"/>
          <p:cNvCxnSpPr/>
          <p:nvPr/>
        </p:nvCxnSpPr>
        <p:spPr>
          <a:xfrm flipH="1">
            <a:off x="5768350" y="1554675"/>
            <a:ext cx="646500" cy="842700"/>
          </a:xfrm>
          <a:prstGeom prst="straightConnector1">
            <a:avLst/>
          </a:prstGeom>
          <a:noFill/>
          <a:ln w="9525" cap="flat" cmpd="sng">
            <a:solidFill>
              <a:schemeClr val="dk2"/>
            </a:solidFill>
            <a:prstDash val="solid"/>
            <a:round/>
            <a:headEnd type="none" w="med" len="med"/>
            <a:tailEnd type="triangle" w="med" len="med"/>
          </a:ln>
        </p:spPr>
      </p:cxnSp>
      <p:sp>
        <p:nvSpPr>
          <p:cNvPr id="442" name="Google Shape;442;p44"/>
          <p:cNvSpPr txBox="1"/>
          <p:nvPr/>
        </p:nvSpPr>
        <p:spPr>
          <a:xfrm>
            <a:off x="414100" y="3312775"/>
            <a:ext cx="8216400" cy="13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Vous pouvez saisir deux projets maximum :</a:t>
            </a:r>
            <a:endParaRPr b="1"/>
          </a:p>
          <a:p>
            <a:pPr marL="457200" lvl="0" indent="-317500" algn="ctr" rtl="0">
              <a:spcBef>
                <a:spcPts val="0"/>
              </a:spcBef>
              <a:spcAft>
                <a:spcPts val="0"/>
              </a:spcAft>
              <a:buSzPts val="1400"/>
              <a:buChar char="●"/>
            </a:pPr>
            <a:r>
              <a:rPr lang="en" b="1"/>
              <a:t>1 au titre du fonctionnement</a:t>
            </a:r>
            <a:endParaRPr b="1"/>
          </a:p>
          <a:p>
            <a:pPr marL="457200" lvl="0" indent="-317500" algn="ctr" rtl="0">
              <a:spcBef>
                <a:spcPts val="0"/>
              </a:spcBef>
              <a:spcAft>
                <a:spcPts val="0"/>
              </a:spcAft>
              <a:buSzPts val="1400"/>
              <a:buChar char="●"/>
            </a:pPr>
            <a:r>
              <a:rPr lang="en" b="1"/>
              <a:t>1 au titre des nouveaux projets innovants</a:t>
            </a:r>
            <a:endParaRPr b="1"/>
          </a:p>
          <a:p>
            <a:pPr marL="0" lvl="0" indent="0" algn="ctr" rtl="0">
              <a:spcBef>
                <a:spcPts val="0"/>
              </a:spcBef>
              <a:spcAft>
                <a:spcPts val="0"/>
              </a:spcAft>
              <a:buNone/>
            </a:pPr>
            <a:endParaRPr b="1"/>
          </a:p>
          <a:p>
            <a:pPr marL="0" lvl="0" indent="0" algn="ctr" rtl="0">
              <a:spcBef>
                <a:spcPts val="0"/>
              </a:spcBef>
              <a:spcAft>
                <a:spcPts val="0"/>
              </a:spcAft>
              <a:buNone/>
            </a:pPr>
            <a:r>
              <a:rPr lang="en" b="1"/>
              <a:t>Une fois votre demande complète, cliquez sur suivant pour passer à l’étape 5</a:t>
            </a:r>
            <a:endParaRPr b="1"/>
          </a:p>
        </p:txBody>
      </p:sp>
      <p:sp>
        <p:nvSpPr>
          <p:cNvPr id="443" name="Google Shape;443;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32</a:t>
            </a:fld>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5/5</a:t>
            </a:r>
            <a:endParaRPr/>
          </a:p>
        </p:txBody>
      </p:sp>
      <p:sp>
        <p:nvSpPr>
          <p:cNvPr id="449" name="Google Shape;449;p45"/>
          <p:cNvSpPr txBox="1"/>
          <p:nvPr/>
        </p:nvSpPr>
        <p:spPr>
          <a:xfrm>
            <a:off x="1830725" y="1075200"/>
            <a:ext cx="5019900" cy="10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ETAPE n°5 : Attestation et Soumission</a:t>
            </a:r>
            <a:endParaRPr sz="2400" b="1"/>
          </a:p>
        </p:txBody>
      </p:sp>
      <p:pic>
        <p:nvPicPr>
          <p:cNvPr id="451" name="Google Shape;451;p45"/>
          <p:cNvPicPr preferRelativeResize="0"/>
          <p:nvPr/>
        </p:nvPicPr>
        <p:blipFill>
          <a:blip r:embed="rId3">
            <a:alphaModFix/>
          </a:blip>
          <a:stretch>
            <a:fillRect/>
          </a:stretch>
        </p:blipFill>
        <p:spPr>
          <a:xfrm>
            <a:off x="152400" y="2310000"/>
            <a:ext cx="8839204" cy="630325"/>
          </a:xfrm>
          <a:prstGeom prst="rect">
            <a:avLst/>
          </a:prstGeom>
          <a:noFill/>
          <a:ln>
            <a:noFill/>
          </a:ln>
        </p:spPr>
      </p:pic>
      <p:sp>
        <p:nvSpPr>
          <p:cNvPr id="452" name="Google Shape;452;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33</a:t>
            </a:fld>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saisir une nouvelle demande de subvention 5/5</a:t>
            </a:r>
            <a:endParaRPr/>
          </a:p>
        </p:txBody>
      </p:sp>
      <p:pic>
        <p:nvPicPr>
          <p:cNvPr id="459" name="Google Shape;459;p46"/>
          <p:cNvPicPr preferRelativeResize="0"/>
          <p:nvPr/>
        </p:nvPicPr>
        <p:blipFill rotWithShape="1">
          <a:blip r:embed="rId3">
            <a:alphaModFix/>
          </a:blip>
          <a:srcRect/>
          <a:stretch/>
        </p:blipFill>
        <p:spPr>
          <a:xfrm>
            <a:off x="0" y="1179837"/>
            <a:ext cx="9144001" cy="2601388"/>
          </a:xfrm>
          <a:prstGeom prst="rect">
            <a:avLst/>
          </a:prstGeom>
          <a:noFill/>
          <a:ln>
            <a:noFill/>
          </a:ln>
        </p:spPr>
      </p:pic>
      <p:sp>
        <p:nvSpPr>
          <p:cNvPr id="460" name="Google Shape;460;p46"/>
          <p:cNvSpPr txBox="1"/>
          <p:nvPr/>
        </p:nvSpPr>
        <p:spPr>
          <a:xfrm>
            <a:off x="174350" y="4082825"/>
            <a:ext cx="1518300" cy="74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Indiquez le lieu de réalisation de la demande</a:t>
            </a:r>
            <a:endParaRPr/>
          </a:p>
        </p:txBody>
      </p:sp>
      <p:cxnSp>
        <p:nvCxnSpPr>
          <p:cNvPr id="461" name="Google Shape;461;p46"/>
          <p:cNvCxnSpPr>
            <a:stCxn id="460" idx="0"/>
          </p:cNvCxnSpPr>
          <p:nvPr/>
        </p:nvCxnSpPr>
        <p:spPr>
          <a:xfrm rot="10800000" flipH="1">
            <a:off x="933500" y="3407225"/>
            <a:ext cx="214200" cy="675600"/>
          </a:xfrm>
          <a:prstGeom prst="straightConnector1">
            <a:avLst/>
          </a:prstGeom>
          <a:noFill/>
          <a:ln w="9525" cap="flat" cmpd="sng">
            <a:solidFill>
              <a:schemeClr val="dk2"/>
            </a:solidFill>
            <a:prstDash val="solid"/>
            <a:round/>
            <a:headEnd type="none" w="med" len="med"/>
            <a:tailEnd type="triangle" w="med" len="med"/>
          </a:ln>
        </p:spPr>
      </p:cxnSp>
      <p:sp>
        <p:nvSpPr>
          <p:cNvPr id="462" name="Google Shape;462;p46"/>
          <p:cNvSpPr txBox="1"/>
          <p:nvPr/>
        </p:nvSpPr>
        <p:spPr>
          <a:xfrm>
            <a:off x="5804600" y="2368325"/>
            <a:ext cx="27606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Sélectionnez l’option qui correspond à votre situation</a:t>
            </a:r>
            <a:endParaRPr/>
          </a:p>
        </p:txBody>
      </p:sp>
      <p:cxnSp>
        <p:nvCxnSpPr>
          <p:cNvPr id="463" name="Google Shape;463;p46"/>
          <p:cNvCxnSpPr>
            <a:stCxn id="462" idx="1"/>
          </p:cNvCxnSpPr>
          <p:nvPr/>
        </p:nvCxnSpPr>
        <p:spPr>
          <a:xfrm rot="10800000">
            <a:off x="1612700" y="2659025"/>
            <a:ext cx="4191900" cy="50700"/>
          </a:xfrm>
          <a:prstGeom prst="straightConnector1">
            <a:avLst/>
          </a:prstGeom>
          <a:noFill/>
          <a:ln w="9525" cap="flat" cmpd="sng">
            <a:solidFill>
              <a:schemeClr val="dk2"/>
            </a:solidFill>
            <a:prstDash val="solid"/>
            <a:round/>
            <a:headEnd type="none" w="med" len="med"/>
            <a:tailEnd type="triangle" w="med" len="med"/>
          </a:ln>
        </p:spPr>
      </p:cxnSp>
      <p:sp>
        <p:nvSpPr>
          <p:cNvPr id="464" name="Google Shape;464;p46"/>
          <p:cNvSpPr txBox="1"/>
          <p:nvPr/>
        </p:nvSpPr>
        <p:spPr>
          <a:xfrm>
            <a:off x="3595950" y="2804050"/>
            <a:ext cx="29643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Vérifiez que le montant demandé correspond à votre demande</a:t>
            </a:r>
            <a:endParaRPr/>
          </a:p>
        </p:txBody>
      </p:sp>
      <p:cxnSp>
        <p:nvCxnSpPr>
          <p:cNvPr id="465" name="Google Shape;465;p46"/>
          <p:cNvCxnSpPr/>
          <p:nvPr/>
        </p:nvCxnSpPr>
        <p:spPr>
          <a:xfrm rot="10800000">
            <a:off x="1692750" y="2920575"/>
            <a:ext cx="1954200" cy="79800"/>
          </a:xfrm>
          <a:prstGeom prst="straightConnector1">
            <a:avLst/>
          </a:prstGeom>
          <a:noFill/>
          <a:ln w="9525" cap="flat" cmpd="sng">
            <a:solidFill>
              <a:schemeClr val="dk2"/>
            </a:solidFill>
            <a:prstDash val="solid"/>
            <a:round/>
            <a:headEnd type="none" w="med" len="med"/>
            <a:tailEnd type="triangle" w="med" len="med"/>
          </a:ln>
        </p:spPr>
      </p:cxnSp>
      <p:sp>
        <p:nvSpPr>
          <p:cNvPr id="466" name="Google Shape;466;p46"/>
          <p:cNvSpPr txBox="1"/>
          <p:nvPr/>
        </p:nvSpPr>
        <p:spPr>
          <a:xfrm>
            <a:off x="1986938" y="3870325"/>
            <a:ext cx="3443400" cy="1184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Cliquez sur “Voir le récapitulatif de la demande”. A ce moment, une fenêtre apparaît avec le CERFA récapitulatif de demande de subvention : pensez à l’enregistrer pour le conserver.</a:t>
            </a:r>
            <a:endParaRPr/>
          </a:p>
          <a:p>
            <a:pPr marL="0" lvl="0" indent="0" algn="l" rtl="0">
              <a:spcBef>
                <a:spcPts val="0"/>
              </a:spcBef>
              <a:spcAft>
                <a:spcPts val="0"/>
              </a:spcAft>
              <a:buNone/>
            </a:pPr>
            <a:endParaRPr/>
          </a:p>
        </p:txBody>
      </p:sp>
      <p:cxnSp>
        <p:nvCxnSpPr>
          <p:cNvPr id="467" name="Google Shape;467;p46"/>
          <p:cNvCxnSpPr/>
          <p:nvPr/>
        </p:nvCxnSpPr>
        <p:spPr>
          <a:xfrm rot="10800000" flipH="1">
            <a:off x="3806775" y="3690550"/>
            <a:ext cx="501300" cy="305100"/>
          </a:xfrm>
          <a:prstGeom prst="straightConnector1">
            <a:avLst/>
          </a:prstGeom>
          <a:noFill/>
          <a:ln w="9525" cap="flat" cmpd="sng">
            <a:solidFill>
              <a:schemeClr val="dk2"/>
            </a:solidFill>
            <a:prstDash val="solid"/>
            <a:round/>
            <a:headEnd type="none" w="med" len="med"/>
            <a:tailEnd type="triangle" w="med" len="med"/>
          </a:ln>
        </p:spPr>
      </p:cxnSp>
      <p:pic>
        <p:nvPicPr>
          <p:cNvPr id="468" name="Google Shape;468;p46"/>
          <p:cNvPicPr preferRelativeResize="0"/>
          <p:nvPr/>
        </p:nvPicPr>
        <p:blipFill>
          <a:blip r:embed="rId4">
            <a:alphaModFix/>
          </a:blip>
          <a:stretch>
            <a:fillRect/>
          </a:stretch>
        </p:blipFill>
        <p:spPr>
          <a:xfrm>
            <a:off x="1351075" y="3422525"/>
            <a:ext cx="5819775" cy="238125"/>
          </a:xfrm>
          <a:prstGeom prst="rect">
            <a:avLst/>
          </a:prstGeom>
          <a:noFill/>
          <a:ln>
            <a:noFill/>
          </a:ln>
        </p:spPr>
      </p:pic>
      <p:sp>
        <p:nvSpPr>
          <p:cNvPr id="469" name="Google Shape;469;p46"/>
          <p:cNvSpPr txBox="1"/>
          <p:nvPr/>
        </p:nvSpPr>
        <p:spPr>
          <a:xfrm>
            <a:off x="5960550" y="3781225"/>
            <a:ext cx="2964300" cy="1362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a:t>Cliquez à sur transmettre pour envoyer votre demande. Une fenêtre s’ouvre (vous pouvez à nouveau télécharger le CERFA). Appuyez ensuite sur “Confirmer la transmission”</a:t>
            </a:r>
            <a:endParaRPr/>
          </a:p>
        </p:txBody>
      </p:sp>
      <p:cxnSp>
        <p:nvCxnSpPr>
          <p:cNvPr id="470" name="Google Shape;470;p46"/>
          <p:cNvCxnSpPr/>
          <p:nvPr/>
        </p:nvCxnSpPr>
        <p:spPr>
          <a:xfrm rot="10800000" flipH="1">
            <a:off x="7787900" y="3697675"/>
            <a:ext cx="486900" cy="189000"/>
          </a:xfrm>
          <a:prstGeom prst="straightConnector1">
            <a:avLst/>
          </a:prstGeom>
          <a:noFill/>
          <a:ln w="9525" cap="flat" cmpd="sng">
            <a:solidFill>
              <a:schemeClr val="dk2"/>
            </a:solidFill>
            <a:prstDash val="solid"/>
            <a:round/>
            <a:headEnd type="none" w="med" len="med"/>
            <a:tailEnd type="triangle" w="med" len="med"/>
          </a:ln>
        </p:spPr>
      </p:cxnSp>
      <p:sp>
        <p:nvSpPr>
          <p:cNvPr id="471" name="Google Shape;471;p46"/>
          <p:cNvSpPr txBox="1">
            <a:spLocks noGrp="1"/>
          </p:cNvSpPr>
          <p:nvPr>
            <p:ph type="sldNum" idx="12"/>
          </p:nvPr>
        </p:nvSpPr>
        <p:spPr>
          <a:xfrm>
            <a:off x="8565191" y="480039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34</a:t>
            </a:fld>
            <a:endParaRPr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Suivi des demandes validées</a:t>
            </a:r>
            <a:endParaRPr/>
          </a:p>
        </p:txBody>
      </p:sp>
      <p:sp>
        <p:nvSpPr>
          <p:cNvPr id="478" name="Google Shape;478;p47"/>
          <p:cNvSpPr txBox="1"/>
          <p:nvPr/>
        </p:nvSpPr>
        <p:spPr>
          <a:xfrm>
            <a:off x="501275" y="1641850"/>
            <a:ext cx="8158500" cy="31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t>C’est terminé !!!</a:t>
            </a:r>
            <a:endParaRPr sz="2400" b="1" dirty="0"/>
          </a:p>
          <a:p>
            <a:pPr marL="0" lvl="0" indent="0" algn="just" rtl="0">
              <a:spcBef>
                <a:spcPts val="0"/>
              </a:spcBef>
              <a:spcAft>
                <a:spcPts val="0"/>
              </a:spcAft>
              <a:buNone/>
            </a:pPr>
            <a:endParaRPr sz="2400" b="1" dirty="0"/>
          </a:p>
          <a:p>
            <a:pPr marL="0" lvl="0" indent="0" algn="ctr" rtl="0">
              <a:spcBef>
                <a:spcPts val="0"/>
              </a:spcBef>
              <a:spcAft>
                <a:spcPts val="0"/>
              </a:spcAft>
              <a:buNone/>
            </a:pPr>
            <a:r>
              <a:rPr lang="en" dirty="0"/>
              <a:t>Votre demande de subvention est envoyée au service instructeur et vous êtes redirigé vers l’écran “suivi de dossier” de votre Compte Asso.</a:t>
            </a:r>
            <a:endParaRPr dirty="0"/>
          </a:p>
          <a:p>
            <a:pPr marL="0" lvl="0" indent="0" algn="ctr" rtl="0">
              <a:spcBef>
                <a:spcPts val="0"/>
              </a:spcBef>
              <a:spcAft>
                <a:spcPts val="0"/>
              </a:spcAft>
              <a:buNone/>
            </a:pPr>
            <a:r>
              <a:rPr lang="en" dirty="0"/>
              <a:t>Dans cet état, votre demande n’est plus modifiable</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Vous pourrez suivre les changements d’étape directement depuis le “compte asso”</a:t>
            </a:r>
            <a:endParaRPr dirty="0"/>
          </a:p>
          <a:p>
            <a:pPr marL="0" lvl="0" indent="0" algn="ctr" rtl="0">
              <a:spcBef>
                <a:spcPts val="0"/>
              </a:spcBef>
              <a:spcAft>
                <a:spcPts val="0"/>
              </a:spcAft>
              <a:buNone/>
            </a:pPr>
            <a:endParaRPr dirty="0"/>
          </a:p>
          <a:p>
            <a:pPr marL="0" lvl="0" indent="0" algn="ctr" rtl="0">
              <a:spcBef>
                <a:spcPts val="0"/>
              </a:spcBef>
              <a:spcAft>
                <a:spcPts val="0"/>
              </a:spcAft>
              <a:buNone/>
            </a:pPr>
            <a:r>
              <a:rPr lang="en" dirty="0"/>
              <a:t>A chaque changement ou demande de complément éventuel d’information, vous recevrez une notification sur l’adresse de messagerie que vous avez renseignée.</a:t>
            </a:r>
            <a:endParaRPr dirty="0"/>
          </a:p>
        </p:txBody>
      </p:sp>
      <p:sp>
        <p:nvSpPr>
          <p:cNvPr id="479" name="Google Shape;479;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35</a:t>
            </a:fld>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connexion</a:t>
            </a:r>
            <a:endParaRPr/>
          </a:p>
        </p:txBody>
      </p:sp>
      <p:sp>
        <p:nvSpPr>
          <p:cNvPr id="92" name="Google Shape;92;p16"/>
          <p:cNvSpPr txBox="1">
            <a:spLocks noGrp="1"/>
          </p:cNvSpPr>
          <p:nvPr>
            <p:ph type="body" idx="4294967295"/>
          </p:nvPr>
        </p:nvSpPr>
        <p:spPr>
          <a:xfrm>
            <a:off x="188875" y="690150"/>
            <a:ext cx="5891700" cy="39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Pour créer un compte, rendez-vous à l’adresse suivante : </a:t>
            </a:r>
            <a:r>
              <a:rPr lang="en" u="sng">
                <a:solidFill>
                  <a:schemeClr val="hlink"/>
                </a:solidFill>
                <a:hlinkClick r:id="rId3"/>
              </a:rPr>
              <a:t>https://lecompteasso.associations.gouv.fr/login</a:t>
            </a:r>
            <a:endParaRPr/>
          </a:p>
          <a:p>
            <a:pPr marL="0" lvl="0" indent="0" algn="l" rtl="0">
              <a:spcBef>
                <a:spcPts val="1600"/>
              </a:spcBef>
              <a:spcAft>
                <a:spcPts val="1600"/>
              </a:spcAft>
              <a:buNone/>
            </a:pPr>
            <a:endParaRPr/>
          </a:p>
        </p:txBody>
      </p:sp>
      <p:pic>
        <p:nvPicPr>
          <p:cNvPr id="94" name="Google Shape;94;p16"/>
          <p:cNvPicPr preferRelativeResize="0"/>
          <p:nvPr/>
        </p:nvPicPr>
        <p:blipFill>
          <a:blip r:embed="rId4">
            <a:alphaModFix/>
          </a:blip>
          <a:stretch>
            <a:fillRect/>
          </a:stretch>
        </p:blipFill>
        <p:spPr>
          <a:xfrm>
            <a:off x="294900" y="1607525"/>
            <a:ext cx="5679649" cy="3267200"/>
          </a:xfrm>
          <a:prstGeom prst="rect">
            <a:avLst/>
          </a:prstGeom>
          <a:noFill/>
          <a:ln>
            <a:noFill/>
          </a:ln>
        </p:spPr>
      </p:pic>
      <p:sp>
        <p:nvSpPr>
          <p:cNvPr id="95" name="Google Shape;95;p16"/>
          <p:cNvSpPr txBox="1"/>
          <p:nvPr/>
        </p:nvSpPr>
        <p:spPr>
          <a:xfrm>
            <a:off x="6385775" y="1816175"/>
            <a:ext cx="2491800" cy="100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possédez déjà un compte, renseignez vos identifiants et cliquez sur le bouton “connexion”</a:t>
            </a:r>
            <a:endParaRPr/>
          </a:p>
        </p:txBody>
      </p:sp>
      <p:cxnSp>
        <p:nvCxnSpPr>
          <p:cNvPr id="96" name="Google Shape;96;p16"/>
          <p:cNvCxnSpPr>
            <a:stCxn id="95" idx="1"/>
          </p:cNvCxnSpPr>
          <p:nvPr/>
        </p:nvCxnSpPr>
        <p:spPr>
          <a:xfrm flipH="1">
            <a:off x="4010075" y="2317475"/>
            <a:ext cx="2375700" cy="261600"/>
          </a:xfrm>
          <a:prstGeom prst="straightConnector1">
            <a:avLst/>
          </a:prstGeom>
          <a:noFill/>
          <a:ln w="9525" cap="flat" cmpd="sng">
            <a:solidFill>
              <a:schemeClr val="dk2"/>
            </a:solidFill>
            <a:prstDash val="solid"/>
            <a:round/>
            <a:headEnd type="none" w="med" len="med"/>
            <a:tailEnd type="triangle" w="med" len="med"/>
          </a:ln>
        </p:spPr>
      </p:cxnSp>
      <p:cxnSp>
        <p:nvCxnSpPr>
          <p:cNvPr id="97" name="Google Shape;97;p16"/>
          <p:cNvCxnSpPr>
            <a:stCxn id="95" idx="1"/>
          </p:cNvCxnSpPr>
          <p:nvPr/>
        </p:nvCxnSpPr>
        <p:spPr>
          <a:xfrm flipH="1">
            <a:off x="4598675" y="2317475"/>
            <a:ext cx="1787100" cy="632100"/>
          </a:xfrm>
          <a:prstGeom prst="straightConnector1">
            <a:avLst/>
          </a:prstGeom>
          <a:noFill/>
          <a:ln w="9525" cap="flat" cmpd="sng">
            <a:solidFill>
              <a:schemeClr val="dk2"/>
            </a:solidFill>
            <a:prstDash val="solid"/>
            <a:round/>
            <a:headEnd type="none" w="med" len="med"/>
            <a:tailEnd type="triangle" w="med" len="med"/>
          </a:ln>
        </p:spPr>
      </p:cxnSp>
      <p:cxnSp>
        <p:nvCxnSpPr>
          <p:cNvPr id="98" name="Google Shape;98;p16"/>
          <p:cNvCxnSpPr>
            <a:stCxn id="95" idx="1"/>
          </p:cNvCxnSpPr>
          <p:nvPr/>
        </p:nvCxnSpPr>
        <p:spPr>
          <a:xfrm flipH="1">
            <a:off x="4918175" y="2317475"/>
            <a:ext cx="1467600" cy="1358400"/>
          </a:xfrm>
          <a:prstGeom prst="straightConnector1">
            <a:avLst/>
          </a:prstGeom>
          <a:noFill/>
          <a:ln w="9525" cap="flat" cmpd="sng">
            <a:solidFill>
              <a:schemeClr val="dk2"/>
            </a:solidFill>
            <a:prstDash val="solid"/>
            <a:round/>
            <a:headEnd type="none" w="med" len="med"/>
            <a:tailEnd type="triangle" w="med" len="med"/>
          </a:ln>
        </p:spPr>
      </p:cxnSp>
      <p:sp>
        <p:nvSpPr>
          <p:cNvPr id="99" name="Google Shape;99;p16"/>
          <p:cNvSpPr txBox="1"/>
          <p:nvPr/>
        </p:nvSpPr>
        <p:spPr>
          <a:xfrm>
            <a:off x="6480075" y="2903025"/>
            <a:ext cx="2491800" cy="1358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avez oublié votre mot de passe, cliquez sur ce bouton puis renseignez votre email dans la page suivante. Enfin, suivez la procédure indiquée</a:t>
            </a:r>
            <a:endParaRPr/>
          </a:p>
        </p:txBody>
      </p:sp>
      <p:cxnSp>
        <p:nvCxnSpPr>
          <p:cNvPr id="100" name="Google Shape;100;p16"/>
          <p:cNvCxnSpPr>
            <a:stCxn id="99" idx="1"/>
          </p:cNvCxnSpPr>
          <p:nvPr/>
        </p:nvCxnSpPr>
        <p:spPr>
          <a:xfrm rot="10800000">
            <a:off x="2391375" y="3332325"/>
            <a:ext cx="4088700" cy="249900"/>
          </a:xfrm>
          <a:prstGeom prst="straightConnector1">
            <a:avLst/>
          </a:prstGeom>
          <a:noFill/>
          <a:ln w="9525" cap="flat" cmpd="sng">
            <a:solidFill>
              <a:schemeClr val="dk2"/>
            </a:solidFill>
            <a:prstDash val="solid"/>
            <a:round/>
            <a:headEnd type="none" w="med" len="med"/>
            <a:tailEnd type="triangle" w="med" len="med"/>
          </a:ln>
        </p:spPr>
      </p:cxnSp>
      <p:sp>
        <p:nvSpPr>
          <p:cNvPr id="101" name="Google Shape;101;p16"/>
          <p:cNvSpPr txBox="1"/>
          <p:nvPr/>
        </p:nvSpPr>
        <p:spPr>
          <a:xfrm>
            <a:off x="6480075" y="4261425"/>
            <a:ext cx="2491800" cy="837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Si vous n’avez pas de compte, cliquez ici (voir diapo suivante)</a:t>
            </a:r>
            <a:endParaRPr/>
          </a:p>
        </p:txBody>
      </p:sp>
      <p:cxnSp>
        <p:nvCxnSpPr>
          <p:cNvPr id="102" name="Google Shape;102;p16"/>
          <p:cNvCxnSpPr>
            <a:stCxn id="101" idx="1"/>
          </p:cNvCxnSpPr>
          <p:nvPr/>
        </p:nvCxnSpPr>
        <p:spPr>
          <a:xfrm rot="10800000">
            <a:off x="5044575" y="4598625"/>
            <a:ext cx="1435500" cy="81300"/>
          </a:xfrm>
          <a:prstGeom prst="straightConnector1">
            <a:avLst/>
          </a:prstGeom>
          <a:noFill/>
          <a:ln w="9525" cap="flat" cmpd="sng">
            <a:solidFill>
              <a:schemeClr val="dk2"/>
            </a:solidFill>
            <a:prstDash val="solid"/>
            <a:round/>
            <a:headEnd type="none" w="med" len="med"/>
            <a:tailEnd type="triangle" w="med" len="med"/>
          </a:ln>
        </p:spPr>
      </p:cxnSp>
      <p:sp>
        <p:nvSpPr>
          <p:cNvPr id="103" name="Google Shape;103;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4</a:t>
            </a:fld>
            <a:endParaRPr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création de compte</a:t>
            </a:r>
            <a:endParaRPr/>
          </a:p>
        </p:txBody>
      </p:sp>
      <p:sp>
        <p:nvSpPr>
          <p:cNvPr id="109" name="Google Shape;109;p17"/>
          <p:cNvSpPr txBox="1">
            <a:spLocks noGrp="1"/>
          </p:cNvSpPr>
          <p:nvPr>
            <p:ph type="body" idx="4294967295"/>
          </p:nvPr>
        </p:nvSpPr>
        <p:spPr>
          <a:xfrm>
            <a:off x="210100" y="704300"/>
            <a:ext cx="5891700" cy="39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endParaRPr/>
          </a:p>
        </p:txBody>
      </p:sp>
      <p:sp>
        <p:nvSpPr>
          <p:cNvPr id="111" name="Google Shape;111;p17"/>
          <p:cNvSpPr txBox="1"/>
          <p:nvPr/>
        </p:nvSpPr>
        <p:spPr>
          <a:xfrm>
            <a:off x="6224350" y="1247350"/>
            <a:ext cx="2491800" cy="100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Renseignez tous les champs puis cliquez sur “Créer ce Compte</a:t>
            </a:r>
            <a:endParaRPr/>
          </a:p>
        </p:txBody>
      </p:sp>
      <p:pic>
        <p:nvPicPr>
          <p:cNvPr id="112" name="Google Shape;112;p17"/>
          <p:cNvPicPr preferRelativeResize="0"/>
          <p:nvPr/>
        </p:nvPicPr>
        <p:blipFill>
          <a:blip r:embed="rId3">
            <a:alphaModFix/>
          </a:blip>
          <a:stretch>
            <a:fillRect/>
          </a:stretch>
        </p:blipFill>
        <p:spPr>
          <a:xfrm>
            <a:off x="154074" y="803000"/>
            <a:ext cx="5168184" cy="4219650"/>
          </a:xfrm>
          <a:prstGeom prst="rect">
            <a:avLst/>
          </a:prstGeom>
          <a:noFill/>
          <a:ln>
            <a:noFill/>
          </a:ln>
        </p:spPr>
      </p:pic>
      <p:cxnSp>
        <p:nvCxnSpPr>
          <p:cNvPr id="113" name="Google Shape;113;p17"/>
          <p:cNvCxnSpPr>
            <a:stCxn id="111" idx="1"/>
          </p:cNvCxnSpPr>
          <p:nvPr/>
        </p:nvCxnSpPr>
        <p:spPr>
          <a:xfrm flipH="1">
            <a:off x="4685050" y="1748650"/>
            <a:ext cx="1539300" cy="1905300"/>
          </a:xfrm>
          <a:prstGeom prst="straightConnector1">
            <a:avLst/>
          </a:prstGeom>
          <a:noFill/>
          <a:ln w="9525" cap="flat" cmpd="sng">
            <a:solidFill>
              <a:schemeClr val="dk2"/>
            </a:solidFill>
            <a:prstDash val="solid"/>
            <a:round/>
            <a:headEnd type="none" w="med" len="med"/>
            <a:tailEnd type="triangle" w="med" len="med"/>
          </a:ln>
        </p:spPr>
      </p:cxnSp>
      <p:sp>
        <p:nvSpPr>
          <p:cNvPr id="114" name="Google Shape;114;p17"/>
          <p:cNvSpPr txBox="1"/>
          <p:nvPr/>
        </p:nvSpPr>
        <p:spPr>
          <a:xfrm>
            <a:off x="5695350" y="3141275"/>
            <a:ext cx="3309300" cy="183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Ensuite, rendez-vous sur votre boîte de messagerie (selon l’adresse mail déclarée) et cliquez sur le lien de validation envoyé</a:t>
            </a:r>
            <a:endParaRPr/>
          </a:p>
          <a:p>
            <a:pPr marL="0" lvl="0" indent="0" algn="ctr" rtl="0">
              <a:spcBef>
                <a:spcPts val="0"/>
              </a:spcBef>
              <a:spcAft>
                <a:spcPts val="0"/>
              </a:spcAft>
              <a:buNone/>
            </a:pPr>
            <a:r>
              <a:rPr lang="en" b="1"/>
              <a:t>ATTENTION</a:t>
            </a:r>
            <a:endParaRPr b="1"/>
          </a:p>
          <a:p>
            <a:pPr marL="0" lvl="0" indent="0" algn="ctr" rtl="0">
              <a:spcBef>
                <a:spcPts val="0"/>
              </a:spcBef>
              <a:spcAft>
                <a:spcPts val="0"/>
              </a:spcAft>
              <a:buNone/>
            </a:pPr>
            <a:r>
              <a:rPr lang="en" b="1"/>
              <a:t>il est possible que le mail ait été placé dans le dossier indésirable (spam)</a:t>
            </a:r>
            <a:endParaRPr b="1"/>
          </a:p>
        </p:txBody>
      </p:sp>
      <p:sp>
        <p:nvSpPr>
          <p:cNvPr id="115" name="Google Shape;11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5</a:t>
            </a:fld>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ajouter une association</a:t>
            </a:r>
            <a:endParaRPr/>
          </a:p>
        </p:txBody>
      </p:sp>
      <p:pic>
        <p:nvPicPr>
          <p:cNvPr id="121" name="Google Shape;121;p18"/>
          <p:cNvPicPr preferRelativeResize="0"/>
          <p:nvPr/>
        </p:nvPicPr>
        <p:blipFill>
          <a:blip r:embed="rId3">
            <a:alphaModFix/>
          </a:blip>
          <a:stretch>
            <a:fillRect/>
          </a:stretch>
        </p:blipFill>
        <p:spPr>
          <a:xfrm>
            <a:off x="152400" y="771450"/>
            <a:ext cx="8839199" cy="1136626"/>
          </a:xfrm>
          <a:prstGeom prst="rect">
            <a:avLst/>
          </a:prstGeom>
          <a:noFill/>
          <a:ln>
            <a:noFill/>
          </a:ln>
        </p:spPr>
      </p:pic>
      <p:sp>
        <p:nvSpPr>
          <p:cNvPr id="122" name="Google Shape;122;p18"/>
          <p:cNvSpPr txBox="1"/>
          <p:nvPr/>
        </p:nvSpPr>
        <p:spPr>
          <a:xfrm>
            <a:off x="424500" y="1910250"/>
            <a:ext cx="81858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Saisir le numéro RNA (W15……. de votre association puis cliquez sur la loupe</a:t>
            </a:r>
            <a:endParaRPr/>
          </a:p>
          <a:p>
            <a:pPr marL="0" lvl="0" indent="0" algn="l" rtl="0">
              <a:spcBef>
                <a:spcPts val="0"/>
              </a:spcBef>
              <a:spcAft>
                <a:spcPts val="0"/>
              </a:spcAft>
              <a:buNone/>
            </a:pPr>
            <a:r>
              <a:rPr lang="en"/>
              <a:t>Pour savoir ou trouver ces informations, reportez-vous au document Foire Aux Questions</a:t>
            </a:r>
            <a:endParaRPr/>
          </a:p>
        </p:txBody>
      </p:sp>
      <p:cxnSp>
        <p:nvCxnSpPr>
          <p:cNvPr id="123" name="Google Shape;123;p18"/>
          <p:cNvCxnSpPr/>
          <p:nvPr/>
        </p:nvCxnSpPr>
        <p:spPr>
          <a:xfrm rot="10800000" flipH="1">
            <a:off x="6827350" y="1641425"/>
            <a:ext cx="1577700" cy="47400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8"/>
          <p:cNvCxnSpPr/>
          <p:nvPr/>
        </p:nvCxnSpPr>
        <p:spPr>
          <a:xfrm rot="10800000">
            <a:off x="1570650" y="1655600"/>
            <a:ext cx="424500" cy="353700"/>
          </a:xfrm>
          <a:prstGeom prst="straightConnector1">
            <a:avLst/>
          </a:prstGeom>
          <a:noFill/>
          <a:ln w="9525" cap="flat" cmpd="sng">
            <a:solidFill>
              <a:schemeClr val="dk2"/>
            </a:solidFill>
            <a:prstDash val="solid"/>
            <a:round/>
            <a:headEnd type="none" w="med" len="med"/>
            <a:tailEnd type="triangle" w="med" len="med"/>
          </a:ln>
        </p:spPr>
      </p:cxnSp>
      <p:sp>
        <p:nvSpPr>
          <p:cNvPr id="125" name="Google Shape;125;p18"/>
          <p:cNvSpPr txBox="1"/>
          <p:nvPr/>
        </p:nvSpPr>
        <p:spPr>
          <a:xfrm>
            <a:off x="7046100" y="2691025"/>
            <a:ext cx="1945500" cy="191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t>Vérifiez qu’il s’agit bien de votre association, indiquez si le SIREN qui s’affiche est bien celui de votre association puis cliquez sur valider.</a:t>
            </a:r>
            <a:endParaRPr/>
          </a:p>
          <a:p>
            <a:pPr marL="0" lvl="0" indent="0" algn="just" rtl="0">
              <a:spcBef>
                <a:spcPts val="0"/>
              </a:spcBef>
              <a:spcAft>
                <a:spcPts val="0"/>
              </a:spcAft>
              <a:buNone/>
            </a:pPr>
            <a:endParaRPr/>
          </a:p>
        </p:txBody>
      </p:sp>
      <p:pic>
        <p:nvPicPr>
          <p:cNvPr id="126" name="Google Shape;126;p18"/>
          <p:cNvPicPr preferRelativeResize="0"/>
          <p:nvPr/>
        </p:nvPicPr>
        <p:blipFill>
          <a:blip r:embed="rId4">
            <a:alphaModFix/>
          </a:blip>
          <a:stretch>
            <a:fillRect/>
          </a:stretch>
        </p:blipFill>
        <p:spPr>
          <a:xfrm>
            <a:off x="152400" y="2665350"/>
            <a:ext cx="6720650" cy="1961447"/>
          </a:xfrm>
          <a:prstGeom prst="rect">
            <a:avLst/>
          </a:prstGeom>
          <a:noFill/>
          <a:ln>
            <a:noFill/>
          </a:ln>
        </p:spPr>
      </p:pic>
      <p:cxnSp>
        <p:nvCxnSpPr>
          <p:cNvPr id="127" name="Google Shape;127;p18"/>
          <p:cNvCxnSpPr>
            <a:stCxn id="125" idx="1"/>
          </p:cNvCxnSpPr>
          <p:nvPr/>
        </p:nvCxnSpPr>
        <p:spPr>
          <a:xfrm flipH="1">
            <a:off x="4067400" y="3646075"/>
            <a:ext cx="2978700" cy="734100"/>
          </a:xfrm>
          <a:prstGeom prst="straightConnector1">
            <a:avLst/>
          </a:prstGeom>
          <a:noFill/>
          <a:ln w="9525" cap="flat" cmpd="sng">
            <a:solidFill>
              <a:schemeClr val="dk2"/>
            </a:solidFill>
            <a:prstDash val="solid"/>
            <a:round/>
            <a:headEnd type="none" w="med" len="med"/>
            <a:tailEnd type="triangle" w="med" len="med"/>
          </a:ln>
        </p:spPr>
      </p:cxnSp>
      <p:sp>
        <p:nvSpPr>
          <p:cNvPr id="128" name="Google Shape;128;p18"/>
          <p:cNvSpPr txBox="1"/>
          <p:nvPr/>
        </p:nvSpPr>
        <p:spPr>
          <a:xfrm>
            <a:off x="152275" y="4577500"/>
            <a:ext cx="6720600" cy="413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a:t>Si le SIREN n’est pas le bon, contactez l’assistance via le lien qui s’affiche en indiquant “non”</a:t>
            </a:r>
            <a:endParaRPr/>
          </a:p>
        </p:txBody>
      </p:sp>
      <p:cxnSp>
        <p:nvCxnSpPr>
          <p:cNvPr id="129" name="Google Shape;129;p18"/>
          <p:cNvCxnSpPr/>
          <p:nvPr/>
        </p:nvCxnSpPr>
        <p:spPr>
          <a:xfrm rot="10800000">
            <a:off x="382050" y="4244850"/>
            <a:ext cx="84900" cy="431700"/>
          </a:xfrm>
          <a:prstGeom prst="straightConnector1">
            <a:avLst/>
          </a:prstGeom>
          <a:noFill/>
          <a:ln w="9525" cap="flat" cmpd="sng">
            <a:solidFill>
              <a:schemeClr val="dk2"/>
            </a:solidFill>
            <a:prstDash val="solid"/>
            <a:round/>
            <a:headEnd type="none" w="med" len="med"/>
            <a:tailEnd type="triangle" w="med" len="med"/>
          </a:ln>
        </p:spPr>
      </p:cxnSp>
      <p:sp>
        <p:nvSpPr>
          <p:cNvPr id="131" name="Google Shape;131;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6</a:t>
            </a:fld>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pic>
        <p:nvPicPr>
          <p:cNvPr id="137" name="Google Shape;137;p19"/>
          <p:cNvPicPr preferRelativeResize="0"/>
          <p:nvPr/>
        </p:nvPicPr>
        <p:blipFill>
          <a:blip r:embed="rId3">
            <a:alphaModFix/>
          </a:blip>
          <a:stretch>
            <a:fillRect/>
          </a:stretch>
        </p:blipFill>
        <p:spPr>
          <a:xfrm>
            <a:off x="786300" y="-530625"/>
            <a:ext cx="7507103" cy="5143500"/>
          </a:xfrm>
          <a:prstGeom prst="rect">
            <a:avLst/>
          </a:prstGeom>
          <a:noFill/>
          <a:ln>
            <a:noFill/>
          </a:ln>
        </p:spPr>
      </p:pic>
      <p:sp>
        <p:nvSpPr>
          <p:cNvPr id="138" name="Google Shape;138;p19"/>
          <p:cNvSpPr txBox="1"/>
          <p:nvPr/>
        </p:nvSpPr>
        <p:spPr>
          <a:xfrm>
            <a:off x="2442100" y="2889325"/>
            <a:ext cx="4195500" cy="119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Avant de demander une subvention, il est impératif de vérifier et compléter les informations administratives de votre association. Pour ce faire, il convient de cliquer sur l'icône “i” sur la gauche.</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40" name="Google Shape;140;p19"/>
          <p:cNvPicPr preferRelativeResize="0"/>
          <p:nvPr/>
        </p:nvPicPr>
        <p:blipFill>
          <a:blip r:embed="rId4">
            <a:alphaModFix/>
          </a:blip>
          <a:stretch>
            <a:fillRect/>
          </a:stretch>
        </p:blipFill>
        <p:spPr>
          <a:xfrm>
            <a:off x="530319" y="2804424"/>
            <a:ext cx="1551825" cy="1365601"/>
          </a:xfrm>
          <a:prstGeom prst="rect">
            <a:avLst/>
          </a:prstGeom>
          <a:noFill/>
          <a:ln>
            <a:noFill/>
          </a:ln>
        </p:spPr>
      </p:pic>
      <p:pic>
        <p:nvPicPr>
          <p:cNvPr id="141" name="Google Shape;141;p19"/>
          <p:cNvPicPr preferRelativeResize="0"/>
          <p:nvPr/>
        </p:nvPicPr>
        <p:blipFill>
          <a:blip r:embed="rId4">
            <a:alphaModFix/>
          </a:blip>
          <a:stretch>
            <a:fillRect/>
          </a:stretch>
        </p:blipFill>
        <p:spPr>
          <a:xfrm>
            <a:off x="6944994" y="2804424"/>
            <a:ext cx="1551825" cy="1365601"/>
          </a:xfrm>
          <a:prstGeom prst="rect">
            <a:avLst/>
          </a:prstGeom>
          <a:noFill/>
          <a:ln>
            <a:noFill/>
          </a:ln>
        </p:spPr>
      </p:pic>
      <p:cxnSp>
        <p:nvCxnSpPr>
          <p:cNvPr id="142" name="Google Shape;142;p19"/>
          <p:cNvCxnSpPr/>
          <p:nvPr/>
        </p:nvCxnSpPr>
        <p:spPr>
          <a:xfrm rot="10800000">
            <a:off x="1583850" y="1983300"/>
            <a:ext cx="1358400" cy="1009800"/>
          </a:xfrm>
          <a:prstGeom prst="straightConnector1">
            <a:avLst/>
          </a:prstGeom>
          <a:noFill/>
          <a:ln w="9525" cap="flat" cmpd="sng">
            <a:solidFill>
              <a:srgbClr val="FF0000"/>
            </a:solidFill>
            <a:prstDash val="solid"/>
            <a:round/>
            <a:headEnd type="none" w="med" len="med"/>
            <a:tailEnd type="triangle" w="med" len="med"/>
          </a:ln>
        </p:spPr>
      </p:cxnSp>
      <p:sp>
        <p:nvSpPr>
          <p:cNvPr id="143" name="Google Shape;143;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7</a:t>
            </a:fld>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49" name="Google Shape;149;p20"/>
          <p:cNvSpPr txBox="1"/>
          <p:nvPr/>
        </p:nvSpPr>
        <p:spPr>
          <a:xfrm>
            <a:off x="185725" y="3736575"/>
            <a:ext cx="8826600" cy="1032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rgbClr val="000000"/>
              </a:buClr>
              <a:buSzPts val="1100"/>
              <a:buFont typeface="Arial"/>
              <a:buNone/>
            </a:pPr>
            <a:r>
              <a:rPr lang="en" sz="1200"/>
              <a:t>Afin d’effectuer un changement au sein de votre association, que ce soit pour modifier vos statuts ou la liste des dirigeants, vous pouvez :</a:t>
            </a:r>
            <a:endParaRPr sz="1200"/>
          </a:p>
          <a:p>
            <a:pPr marL="457200" lvl="0" indent="-298450" algn="just" rtl="0">
              <a:lnSpc>
                <a:spcPct val="115000"/>
              </a:lnSpc>
              <a:spcBef>
                <a:spcPts val="1200"/>
              </a:spcBef>
              <a:spcAft>
                <a:spcPts val="0"/>
              </a:spcAft>
              <a:buSzPts val="1100"/>
              <a:buChar char="●"/>
            </a:pPr>
            <a:r>
              <a:rPr lang="en" sz="1100"/>
              <a:t>	</a:t>
            </a:r>
            <a:r>
              <a:rPr lang="en" sz="1000"/>
              <a:t>Utiliser 	le service en ligne : 	</a:t>
            </a:r>
            <a:r>
              <a:rPr lang="en" sz="1000" u="sng">
                <a:solidFill>
                  <a:schemeClr val="hlink"/>
                </a:solidFill>
                <a:hlinkClick r:id="rId3"/>
              </a:rPr>
              <a:t>https://www.service-public.fr/associations/vosdroits/R37933</a:t>
            </a:r>
            <a:endParaRPr sz="1100"/>
          </a:p>
          <a:p>
            <a:pPr marL="457200" lvl="0" indent="-298450" algn="just" rtl="0">
              <a:lnSpc>
                <a:spcPct val="115000"/>
              </a:lnSpc>
              <a:spcBef>
                <a:spcPts val="0"/>
              </a:spcBef>
              <a:spcAft>
                <a:spcPts val="0"/>
              </a:spcAft>
              <a:buSzPts val="1100"/>
              <a:buChar char="●"/>
            </a:pPr>
            <a:r>
              <a:rPr lang="en" sz="1100"/>
              <a:t>	</a:t>
            </a:r>
            <a:r>
              <a:rPr lang="en" sz="1000"/>
              <a:t>Contacter 	le greffe des associations : Sous-Préfecture de Mauriac, Rue 	Guillaume-Duprat, 15 200 MAURIAC – 04 71 68 06 06</a:t>
            </a:r>
            <a:endParaRPr sz="1000"/>
          </a:p>
          <a:p>
            <a:pPr marL="0" lvl="0" indent="0" algn="l" rtl="0">
              <a:spcBef>
                <a:spcPts val="1200"/>
              </a:spcBef>
              <a:spcAft>
                <a:spcPts val="0"/>
              </a:spcAft>
              <a:buNone/>
            </a:pPr>
            <a:endParaRPr/>
          </a:p>
        </p:txBody>
      </p:sp>
      <p:pic>
        <p:nvPicPr>
          <p:cNvPr id="151" name="Google Shape;151;p20"/>
          <p:cNvPicPr preferRelativeResize="0"/>
          <p:nvPr/>
        </p:nvPicPr>
        <p:blipFill>
          <a:blip r:embed="rId4">
            <a:alphaModFix/>
          </a:blip>
          <a:stretch>
            <a:fillRect/>
          </a:stretch>
        </p:blipFill>
        <p:spPr>
          <a:xfrm>
            <a:off x="185725" y="1361301"/>
            <a:ext cx="8772525" cy="2257425"/>
          </a:xfrm>
          <a:prstGeom prst="rect">
            <a:avLst/>
          </a:prstGeom>
          <a:noFill/>
          <a:ln>
            <a:noFill/>
          </a:ln>
        </p:spPr>
      </p:pic>
      <p:sp>
        <p:nvSpPr>
          <p:cNvPr id="152" name="Google Shape;152;p20"/>
          <p:cNvSpPr txBox="1"/>
          <p:nvPr/>
        </p:nvSpPr>
        <p:spPr>
          <a:xfrm>
            <a:off x="559400" y="806400"/>
            <a:ext cx="6741900" cy="61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Ces champs ne sont pas modifiables dans le Compte Asso. Adressez-vous au greffe ou à l’INSEE pour apporter des modifications</a:t>
            </a:r>
            <a:endParaRPr/>
          </a:p>
        </p:txBody>
      </p:sp>
      <p:sp>
        <p:nvSpPr>
          <p:cNvPr id="153" name="Google Shape;153;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8</a:t>
            </a:fld>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 Compte Asso - compléter les informations administratives</a:t>
            </a:r>
            <a:endParaRPr/>
          </a:p>
        </p:txBody>
      </p:sp>
      <p:sp>
        <p:nvSpPr>
          <p:cNvPr id="160" name="Google Shape;160;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t>9</a:t>
            </a:fld>
            <a:endParaRPr b="1"/>
          </a:p>
        </p:txBody>
      </p:sp>
      <p:pic>
        <p:nvPicPr>
          <p:cNvPr id="161" name="Google Shape;161;p21"/>
          <p:cNvPicPr preferRelativeResize="0"/>
          <p:nvPr/>
        </p:nvPicPr>
        <p:blipFill>
          <a:blip r:embed="rId3">
            <a:alphaModFix/>
          </a:blip>
          <a:stretch>
            <a:fillRect/>
          </a:stretch>
        </p:blipFill>
        <p:spPr>
          <a:xfrm>
            <a:off x="0" y="2221050"/>
            <a:ext cx="9143999" cy="1542233"/>
          </a:xfrm>
          <a:prstGeom prst="rect">
            <a:avLst/>
          </a:prstGeom>
          <a:noFill/>
          <a:ln>
            <a:noFill/>
          </a:ln>
        </p:spPr>
      </p:pic>
      <p:sp>
        <p:nvSpPr>
          <p:cNvPr id="162" name="Google Shape;162;p21"/>
          <p:cNvSpPr txBox="1"/>
          <p:nvPr/>
        </p:nvSpPr>
        <p:spPr>
          <a:xfrm>
            <a:off x="72850" y="7576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d’adhérents</a:t>
            </a:r>
            <a:endParaRPr/>
          </a:p>
        </p:txBody>
      </p:sp>
      <p:cxnSp>
        <p:nvCxnSpPr>
          <p:cNvPr id="163" name="Google Shape;163;p21"/>
          <p:cNvCxnSpPr/>
          <p:nvPr/>
        </p:nvCxnSpPr>
        <p:spPr>
          <a:xfrm>
            <a:off x="743100" y="1566375"/>
            <a:ext cx="80100" cy="1071000"/>
          </a:xfrm>
          <a:prstGeom prst="straightConnector1">
            <a:avLst/>
          </a:prstGeom>
          <a:noFill/>
          <a:ln w="9525" cap="flat" cmpd="sng">
            <a:solidFill>
              <a:schemeClr val="dk2"/>
            </a:solidFill>
            <a:prstDash val="solid"/>
            <a:round/>
            <a:headEnd type="none" w="med" len="med"/>
            <a:tailEnd type="triangle" w="med" len="med"/>
          </a:ln>
        </p:spPr>
      </p:cxnSp>
      <p:sp>
        <p:nvSpPr>
          <p:cNvPr id="164" name="Google Shape;164;p21"/>
          <p:cNvSpPr txBox="1"/>
          <p:nvPr/>
        </p:nvSpPr>
        <p:spPr>
          <a:xfrm>
            <a:off x="1201500" y="38970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Déclinez le genre de vos adhérents si vous en avez la possibilité</a:t>
            </a:r>
            <a:endParaRPr/>
          </a:p>
        </p:txBody>
      </p:sp>
      <p:cxnSp>
        <p:nvCxnSpPr>
          <p:cNvPr id="165" name="Google Shape;165;p21"/>
          <p:cNvCxnSpPr>
            <a:stCxn id="164" idx="0"/>
          </p:cNvCxnSpPr>
          <p:nvPr/>
        </p:nvCxnSpPr>
        <p:spPr>
          <a:xfrm rot="10800000">
            <a:off x="1850400" y="3074475"/>
            <a:ext cx="65100" cy="82260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21"/>
          <p:cNvCxnSpPr>
            <a:stCxn id="164" idx="0"/>
          </p:cNvCxnSpPr>
          <p:nvPr/>
        </p:nvCxnSpPr>
        <p:spPr>
          <a:xfrm rot="10800000" flipH="1">
            <a:off x="1915500" y="3088875"/>
            <a:ext cx="969600" cy="80820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21"/>
          <p:cNvSpPr txBox="1"/>
          <p:nvPr/>
        </p:nvSpPr>
        <p:spPr>
          <a:xfrm>
            <a:off x="2455100" y="822075"/>
            <a:ext cx="2353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bénévoles (ponctuels, réguliers, administrateurs</a:t>
            </a:r>
            <a:endParaRPr/>
          </a:p>
        </p:txBody>
      </p:sp>
      <p:cxnSp>
        <p:nvCxnSpPr>
          <p:cNvPr id="168" name="Google Shape;168;p21"/>
          <p:cNvCxnSpPr/>
          <p:nvPr/>
        </p:nvCxnSpPr>
        <p:spPr>
          <a:xfrm>
            <a:off x="3569850" y="1595500"/>
            <a:ext cx="167700" cy="1056300"/>
          </a:xfrm>
          <a:prstGeom prst="straightConnector1">
            <a:avLst/>
          </a:prstGeom>
          <a:noFill/>
          <a:ln w="9525" cap="flat" cmpd="sng">
            <a:solidFill>
              <a:schemeClr val="dk2"/>
            </a:solidFill>
            <a:prstDash val="solid"/>
            <a:round/>
            <a:headEnd type="none" w="med" len="med"/>
            <a:tailEnd type="triangle" w="med" len="med"/>
          </a:ln>
        </p:spPr>
      </p:cxnSp>
      <p:sp>
        <p:nvSpPr>
          <p:cNvPr id="169" name="Google Shape;169;p21"/>
          <p:cNvSpPr txBox="1"/>
          <p:nvPr/>
        </p:nvSpPr>
        <p:spPr>
          <a:xfrm>
            <a:off x="2919775" y="3763275"/>
            <a:ext cx="3214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volontaires (service civique, européens, etc.)</a:t>
            </a:r>
            <a:endParaRPr/>
          </a:p>
          <a:p>
            <a:pPr marL="0" lvl="0" indent="0" algn="ctr" rtl="0">
              <a:spcBef>
                <a:spcPts val="0"/>
              </a:spcBef>
              <a:spcAft>
                <a:spcPts val="0"/>
              </a:spcAft>
              <a:buNone/>
            </a:pPr>
            <a:r>
              <a:rPr lang="en"/>
              <a:t>ATTENTION</a:t>
            </a:r>
            <a:endParaRPr/>
          </a:p>
          <a:p>
            <a:pPr marL="0" lvl="0" indent="0" algn="ctr" rtl="0">
              <a:spcBef>
                <a:spcPts val="0"/>
              </a:spcBef>
              <a:spcAft>
                <a:spcPts val="0"/>
              </a:spcAft>
              <a:buNone/>
            </a:pPr>
            <a:r>
              <a:rPr lang="en"/>
              <a:t>Un volontaire n’est pas un bénévole</a:t>
            </a:r>
            <a:endParaRPr/>
          </a:p>
        </p:txBody>
      </p:sp>
      <p:cxnSp>
        <p:nvCxnSpPr>
          <p:cNvPr id="170" name="Google Shape;170;p21"/>
          <p:cNvCxnSpPr>
            <a:stCxn id="169" idx="0"/>
          </p:cNvCxnSpPr>
          <p:nvPr/>
        </p:nvCxnSpPr>
        <p:spPr>
          <a:xfrm rot="10800000">
            <a:off x="4430425" y="3081675"/>
            <a:ext cx="96600" cy="681600"/>
          </a:xfrm>
          <a:prstGeom prst="straightConnector1">
            <a:avLst/>
          </a:prstGeom>
          <a:noFill/>
          <a:ln w="9525" cap="flat" cmpd="sng">
            <a:solidFill>
              <a:schemeClr val="dk2"/>
            </a:solidFill>
            <a:prstDash val="solid"/>
            <a:round/>
            <a:headEnd type="none" w="med" len="med"/>
            <a:tailEnd type="triangle" w="med" len="med"/>
          </a:ln>
        </p:spPr>
      </p:cxnSp>
      <p:sp>
        <p:nvSpPr>
          <p:cNvPr id="171" name="Google Shape;171;p21"/>
          <p:cNvSpPr txBox="1"/>
          <p:nvPr/>
        </p:nvSpPr>
        <p:spPr>
          <a:xfrm>
            <a:off x="4808300" y="901000"/>
            <a:ext cx="28047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salariés éventuels et leur équivalence en Temps Plein Travaillé (ETPT)</a:t>
            </a:r>
            <a:endParaRPr/>
          </a:p>
        </p:txBody>
      </p:sp>
      <p:cxnSp>
        <p:nvCxnSpPr>
          <p:cNvPr id="172" name="Google Shape;172;p21"/>
          <p:cNvCxnSpPr/>
          <p:nvPr/>
        </p:nvCxnSpPr>
        <p:spPr>
          <a:xfrm flipH="1">
            <a:off x="5274700" y="1930625"/>
            <a:ext cx="772200" cy="677700"/>
          </a:xfrm>
          <a:prstGeom prst="straightConnector1">
            <a:avLst/>
          </a:prstGeom>
          <a:noFill/>
          <a:ln w="9525" cap="flat" cmpd="sng">
            <a:solidFill>
              <a:schemeClr val="dk2"/>
            </a:solidFill>
            <a:prstDash val="solid"/>
            <a:round/>
            <a:headEnd type="none" w="med" len="med"/>
            <a:tailEnd type="triangle" w="med" len="med"/>
          </a:ln>
        </p:spPr>
      </p:cxnSp>
      <p:cxnSp>
        <p:nvCxnSpPr>
          <p:cNvPr id="173" name="Google Shape;173;p21"/>
          <p:cNvCxnSpPr/>
          <p:nvPr/>
        </p:nvCxnSpPr>
        <p:spPr>
          <a:xfrm flipH="1">
            <a:off x="6025125" y="1923350"/>
            <a:ext cx="109200" cy="655800"/>
          </a:xfrm>
          <a:prstGeom prst="straightConnector1">
            <a:avLst/>
          </a:prstGeom>
          <a:noFill/>
          <a:ln w="9525" cap="flat" cmpd="sng">
            <a:solidFill>
              <a:schemeClr val="dk2"/>
            </a:solidFill>
            <a:prstDash val="solid"/>
            <a:round/>
            <a:headEnd type="none" w="med" len="med"/>
            <a:tailEnd type="triangle" w="med" len="med"/>
          </a:ln>
        </p:spPr>
      </p:cxnSp>
      <p:sp>
        <p:nvSpPr>
          <p:cNvPr id="174" name="Google Shape;174;p21"/>
          <p:cNvSpPr txBox="1"/>
          <p:nvPr/>
        </p:nvSpPr>
        <p:spPr>
          <a:xfrm>
            <a:off x="6600600" y="3897075"/>
            <a:ext cx="1740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Indiquez ici le nombre de personne mise à disposition (fonctionnaire)</a:t>
            </a:r>
            <a:endParaRPr/>
          </a:p>
        </p:txBody>
      </p:sp>
      <p:cxnSp>
        <p:nvCxnSpPr>
          <p:cNvPr id="175" name="Google Shape;175;p21"/>
          <p:cNvCxnSpPr>
            <a:stCxn id="174" idx="0"/>
          </p:cNvCxnSpPr>
          <p:nvPr/>
        </p:nvCxnSpPr>
        <p:spPr>
          <a:xfrm rot="10800000" flipH="1">
            <a:off x="7470600" y="3045375"/>
            <a:ext cx="273900" cy="851700"/>
          </a:xfrm>
          <a:prstGeom prst="straightConnector1">
            <a:avLst/>
          </a:prstGeom>
          <a:noFill/>
          <a:ln w="9525" cap="flat" cmpd="sng">
            <a:solidFill>
              <a:schemeClr val="dk2"/>
            </a:solidFill>
            <a:prstDash val="solid"/>
            <a:round/>
            <a:headEnd type="none" w="med" len="med"/>
            <a:tailEnd type="triangle" w="med" len="med"/>
          </a:ln>
        </p:spPr>
      </p:cxnSp>
      <p:sp>
        <p:nvSpPr>
          <p:cNvPr id="176" name="Google Shape;176;p21"/>
          <p:cNvSpPr txBox="1"/>
          <p:nvPr/>
        </p:nvSpPr>
        <p:spPr>
          <a:xfrm>
            <a:off x="7716000" y="13360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Cliquez ici pour ajouter les données</a:t>
            </a:r>
            <a:endParaRPr/>
          </a:p>
        </p:txBody>
      </p:sp>
      <p:cxnSp>
        <p:nvCxnSpPr>
          <p:cNvPr id="177" name="Google Shape;177;p21"/>
          <p:cNvCxnSpPr/>
          <p:nvPr/>
        </p:nvCxnSpPr>
        <p:spPr>
          <a:xfrm>
            <a:off x="8341800" y="2090925"/>
            <a:ext cx="371700" cy="8232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2127</Words>
  <Application>Microsoft Office PowerPoint</Application>
  <PresentationFormat>Affichage à l'écran (16:9)</PresentationFormat>
  <Paragraphs>199</Paragraphs>
  <Slides>35</Slides>
  <Notes>35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Roboto</vt:lpstr>
      <vt:lpstr>Arial</vt:lpstr>
      <vt:lpstr>Lato</vt:lpstr>
      <vt:lpstr>Material</vt:lpstr>
      <vt:lpstr>Le “Compte Asso”</vt:lpstr>
      <vt:lpstr>Une procédure dématérialisée</vt:lpstr>
      <vt:lpstr>Une procédure dématérialisée</vt:lpstr>
      <vt:lpstr>Le Compte Asso - connexion</vt:lpstr>
      <vt:lpstr>Le Compte Asso - création de compte</vt:lpstr>
      <vt:lpstr>Le Compte Asso - ajouter une association</vt:lpstr>
      <vt:lpstr>Le Compte Asso - compléter les informations administratives</vt:lpstr>
      <vt:lpstr>Le Compte Asso - compléter les informations administratives</vt:lpstr>
      <vt:lpstr>Le Compte Asso - compléter les informations administratives</vt:lpstr>
      <vt:lpstr>Le Compte Asso - compléter les informations administratives</vt:lpstr>
      <vt:lpstr>Le Compte Asso - saisir une nouvelle demande de subvention</vt:lpstr>
      <vt:lpstr>Le Compte Asso - saisir une nouvelle demande de subvention</vt:lpstr>
      <vt:lpstr>Le Compte Asso - saisir une nouvelle demande de subvention 1/5</vt:lpstr>
      <vt:lpstr>Le Compte Asso - saisir une nouvelle demande de subvention 1/5</vt:lpstr>
      <vt:lpstr>Le Compte Asso - saisir une nouvelle demande de subvention 2/5</vt:lpstr>
      <vt:lpstr>Le Compte Asso - saisir une nouvelle demande de subvention 2/5</vt:lpstr>
      <vt:lpstr>Le Compte Asso - saisir une nouvelle demande de subvention 2/5</vt:lpstr>
      <vt:lpstr>Le Compte Asso - saisir une nouvelle demande de subvention 3/5</vt:lpstr>
      <vt:lpstr>Le Compte Asso - saisir une nouvelle demande de subvention 3/5</vt:lpstr>
      <vt:lpstr>Le Compte Asso - saisir une nouvelle demande de subvention 3/5</vt:lpstr>
      <vt:lpstr>Le Compte Asso - saisir une nouvelle demande de subvention 3/5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4/5</vt:lpstr>
      <vt:lpstr>Le Compte Asso - saisir une nouvelle demande de subvention 5/5</vt:lpstr>
      <vt:lpstr>Le Compte Asso - saisir une nouvelle demande de subvention 5/5</vt:lpstr>
      <vt:lpstr>Le Compte Asso - Suivi des demandes validées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“Compte Asso”</dc:title>
  <dc:creator>ARTOUX, Renaud</dc:creator>
  <cp:lastModifiedBy>Ibrahim KONE</cp:lastModifiedBy>
  <cp:revision>4</cp:revision>
  <dcterms:modified xsi:type="dcterms:W3CDTF">2022-03-02T10:38:22Z</dcterms:modified>
</cp:coreProperties>
</file>