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9"/>
  </p:notesMasterIdLst>
  <p:sldIdLst>
    <p:sldId id="347" r:id="rId3"/>
    <p:sldId id="379" r:id="rId4"/>
    <p:sldId id="380" r:id="rId5"/>
    <p:sldId id="381" r:id="rId6"/>
    <p:sldId id="382" r:id="rId7"/>
    <p:sldId id="383" r:id="rId8"/>
    <p:sldId id="348" r:id="rId9"/>
    <p:sldId id="354" r:id="rId10"/>
    <p:sldId id="377" r:id="rId11"/>
    <p:sldId id="386" r:id="rId12"/>
    <p:sldId id="387" r:id="rId13"/>
    <p:sldId id="359" r:id="rId14"/>
    <p:sldId id="372" r:id="rId15"/>
    <p:sldId id="375" r:id="rId16"/>
    <p:sldId id="349" r:id="rId17"/>
    <p:sldId id="385" r:id="rId18"/>
    <p:sldId id="384" r:id="rId19"/>
    <p:sldId id="388" r:id="rId20"/>
    <p:sldId id="351" r:id="rId21"/>
    <p:sldId id="394" r:id="rId22"/>
    <p:sldId id="352" r:id="rId23"/>
    <p:sldId id="391" r:id="rId24"/>
    <p:sldId id="390" r:id="rId25"/>
    <p:sldId id="392" r:id="rId26"/>
    <p:sldId id="393" r:id="rId27"/>
    <p:sldId id="389"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2B8D"/>
    <a:srgbClr val="FA6B5C"/>
    <a:srgbClr val="C579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883" autoAdjust="0"/>
  </p:normalViewPr>
  <p:slideViewPr>
    <p:cSldViewPr snapToGrid="0">
      <p:cViewPr varScale="1">
        <p:scale>
          <a:sx n="92" d="100"/>
          <a:sy n="92" d="100"/>
        </p:scale>
        <p:origin x="119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9B03B8-68AB-4BA2-BA3E-5B34595D2126}"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fr-FR"/>
        </a:p>
      </dgm:t>
    </dgm:pt>
    <dgm:pt modelId="{0ACB40F4-A52F-4C27-9F8A-ADC53B63B2B5}">
      <dgm:prSet phldrT="[Texte]"/>
      <dgm:spPr/>
      <dgm:t>
        <a:bodyPr/>
        <a:lstStyle/>
        <a:p>
          <a:r>
            <a:rPr lang="fr-FR" dirty="0"/>
            <a:t>Qu’est-ce qu’un psycho trauma ?</a:t>
          </a:r>
        </a:p>
      </dgm:t>
    </dgm:pt>
    <dgm:pt modelId="{579E3264-A420-4217-97DC-6C2B70B0ECF9}" type="parTrans" cxnId="{0BE058D4-885B-4B67-BE32-3D0D72A7A12C}">
      <dgm:prSet/>
      <dgm:spPr/>
      <dgm:t>
        <a:bodyPr/>
        <a:lstStyle/>
        <a:p>
          <a:endParaRPr lang="fr-FR"/>
        </a:p>
      </dgm:t>
    </dgm:pt>
    <dgm:pt modelId="{B45B0DB3-4F38-44CD-8ACC-7992A1A64E3E}" type="sibTrans" cxnId="{0BE058D4-885B-4B67-BE32-3D0D72A7A12C}">
      <dgm:prSet/>
      <dgm:spPr/>
      <dgm:t>
        <a:bodyPr/>
        <a:lstStyle/>
        <a:p>
          <a:endParaRPr lang="fr-FR"/>
        </a:p>
      </dgm:t>
    </dgm:pt>
    <dgm:pt modelId="{BBE9CCC2-7B2F-4498-B791-37A55D807914}">
      <dgm:prSet phldrT="[Texte]"/>
      <dgm:spPr/>
      <dgm:t>
        <a:bodyPr/>
        <a:lstStyle/>
        <a:p>
          <a:r>
            <a:rPr lang="fr-FR" dirty="0"/>
            <a:t>Des activités en faveur de la santé mentale en lien avec les disciplines</a:t>
          </a:r>
        </a:p>
      </dgm:t>
    </dgm:pt>
    <dgm:pt modelId="{2D6E8C8B-3389-400C-BDCD-E6F345C83F50}" type="parTrans" cxnId="{B9670E01-7214-4BE0-9121-21B4DB0D9467}">
      <dgm:prSet/>
      <dgm:spPr/>
      <dgm:t>
        <a:bodyPr/>
        <a:lstStyle/>
        <a:p>
          <a:endParaRPr lang="fr-FR"/>
        </a:p>
      </dgm:t>
    </dgm:pt>
    <dgm:pt modelId="{892E32C7-B219-4FBB-9F1F-84D773B923FE}" type="sibTrans" cxnId="{B9670E01-7214-4BE0-9121-21B4DB0D9467}">
      <dgm:prSet/>
      <dgm:spPr/>
      <dgm:t>
        <a:bodyPr/>
        <a:lstStyle/>
        <a:p>
          <a:endParaRPr lang="fr-FR"/>
        </a:p>
      </dgm:t>
    </dgm:pt>
    <dgm:pt modelId="{1513F06D-DB36-4E5C-B3C5-E08C502D62B2}">
      <dgm:prSet phldrT="[Texte]"/>
      <dgm:spPr/>
      <dgm:t>
        <a:bodyPr/>
        <a:lstStyle/>
        <a:p>
          <a:r>
            <a:rPr lang="fr-FR"/>
            <a:t>Quelles recommandations pour les professeurs ?</a:t>
          </a:r>
          <a:endParaRPr lang="fr-FR" dirty="0"/>
        </a:p>
      </dgm:t>
    </dgm:pt>
    <dgm:pt modelId="{B8E226B1-912A-4A9F-A5C7-638C1A7FB9C4}" type="parTrans" cxnId="{797E57A2-BE47-420B-9933-E9F31705D5EB}">
      <dgm:prSet/>
      <dgm:spPr/>
      <dgm:t>
        <a:bodyPr/>
        <a:lstStyle/>
        <a:p>
          <a:endParaRPr lang="fr-FR"/>
        </a:p>
      </dgm:t>
    </dgm:pt>
    <dgm:pt modelId="{197ED81C-0662-4B36-BC07-2D1A4F4F367B}" type="sibTrans" cxnId="{797E57A2-BE47-420B-9933-E9F31705D5EB}">
      <dgm:prSet/>
      <dgm:spPr/>
      <dgm:t>
        <a:bodyPr/>
        <a:lstStyle/>
        <a:p>
          <a:endParaRPr lang="fr-FR"/>
        </a:p>
      </dgm:t>
    </dgm:pt>
    <dgm:pt modelId="{C226157E-CAB2-44F9-BE7B-E800C64A63F2}">
      <dgm:prSet phldrT="[Texte]"/>
      <dgm:spPr/>
      <dgm:t>
        <a:bodyPr/>
        <a:lstStyle/>
        <a:p>
          <a:r>
            <a:rPr lang="fr-FR" dirty="0"/>
            <a:t>Accueillir avec bienveillance l’élève et sa parole</a:t>
          </a:r>
        </a:p>
      </dgm:t>
    </dgm:pt>
    <dgm:pt modelId="{84449C46-F549-42F9-8E1C-96412BFB19C3}" type="parTrans" cxnId="{47A55BCF-042F-4FAA-8B49-895ACFD14C93}">
      <dgm:prSet/>
      <dgm:spPr/>
      <dgm:t>
        <a:bodyPr/>
        <a:lstStyle/>
        <a:p>
          <a:endParaRPr lang="fr-FR"/>
        </a:p>
      </dgm:t>
    </dgm:pt>
    <dgm:pt modelId="{FDC379E2-BA6F-492E-8D09-C9550289C55B}" type="sibTrans" cxnId="{47A55BCF-042F-4FAA-8B49-895ACFD14C93}">
      <dgm:prSet/>
      <dgm:spPr/>
      <dgm:t>
        <a:bodyPr/>
        <a:lstStyle/>
        <a:p>
          <a:endParaRPr lang="fr-FR"/>
        </a:p>
      </dgm:t>
    </dgm:pt>
    <dgm:pt modelId="{46695150-BD9F-4C93-B80E-B13085879609}">
      <dgm:prSet phldrT="[Texte]"/>
      <dgm:spPr/>
      <dgm:t>
        <a:bodyPr/>
        <a:lstStyle/>
        <a:p>
          <a:r>
            <a:rPr lang="fr-FR" dirty="0"/>
            <a:t>Quels signaux d’alerte et points de vigilance ? Quelle conduite à tenir en cas de crise émotionnelle ?</a:t>
          </a:r>
        </a:p>
      </dgm:t>
    </dgm:pt>
    <dgm:pt modelId="{C42B8570-232B-4163-8AA3-B4CC206318BB}" type="parTrans" cxnId="{148F1262-548C-411E-A260-BA2D0AB667E4}">
      <dgm:prSet/>
      <dgm:spPr/>
      <dgm:t>
        <a:bodyPr/>
        <a:lstStyle/>
        <a:p>
          <a:endParaRPr lang="fr-FR"/>
        </a:p>
      </dgm:t>
    </dgm:pt>
    <dgm:pt modelId="{D9CA6841-72E3-4F34-9363-1BB6DD808B5A}" type="sibTrans" cxnId="{148F1262-548C-411E-A260-BA2D0AB667E4}">
      <dgm:prSet/>
      <dgm:spPr/>
      <dgm:t>
        <a:bodyPr/>
        <a:lstStyle/>
        <a:p>
          <a:endParaRPr lang="fr-FR"/>
        </a:p>
      </dgm:t>
    </dgm:pt>
    <dgm:pt modelId="{254CBACB-4D39-43FE-831D-149C7ABB7457}">
      <dgm:prSet phldrT="[Texte]"/>
      <dgm:spPr/>
      <dgm:t>
        <a:bodyPr/>
        <a:lstStyle/>
        <a:p>
          <a:r>
            <a:rPr lang="fr-FR"/>
            <a:t>Repérer les situations les plus urgentes et savoir alerter</a:t>
          </a:r>
          <a:endParaRPr lang="fr-FR" dirty="0"/>
        </a:p>
      </dgm:t>
    </dgm:pt>
    <dgm:pt modelId="{B8AD5258-2B2E-4F63-8B64-02528E7F8796}" type="parTrans" cxnId="{0D78383F-A725-4A4C-B77E-108C41392454}">
      <dgm:prSet/>
      <dgm:spPr/>
      <dgm:t>
        <a:bodyPr/>
        <a:lstStyle/>
        <a:p>
          <a:endParaRPr lang="fr-FR"/>
        </a:p>
      </dgm:t>
    </dgm:pt>
    <dgm:pt modelId="{1D17FE82-126A-4920-A63F-13997431AFE8}" type="sibTrans" cxnId="{0D78383F-A725-4A4C-B77E-108C41392454}">
      <dgm:prSet/>
      <dgm:spPr/>
      <dgm:t>
        <a:bodyPr/>
        <a:lstStyle/>
        <a:p>
          <a:endParaRPr lang="fr-FR"/>
        </a:p>
      </dgm:t>
    </dgm:pt>
    <dgm:pt modelId="{5769935F-CDEC-4156-BE1C-E3E07B2D0CA3}" type="pres">
      <dgm:prSet presAssocID="{869B03B8-68AB-4BA2-BA3E-5B34595D2126}" presName="diagram" presStyleCnt="0">
        <dgm:presLayoutVars>
          <dgm:dir/>
          <dgm:resizeHandles val="exact"/>
        </dgm:presLayoutVars>
      </dgm:prSet>
      <dgm:spPr/>
    </dgm:pt>
    <dgm:pt modelId="{001354F5-E1B5-4533-AD4A-503726D87DAA}" type="pres">
      <dgm:prSet presAssocID="{0ACB40F4-A52F-4C27-9F8A-ADC53B63B2B5}" presName="node" presStyleLbl="node1" presStyleIdx="0" presStyleCnt="6">
        <dgm:presLayoutVars>
          <dgm:bulletEnabled val="1"/>
        </dgm:presLayoutVars>
      </dgm:prSet>
      <dgm:spPr/>
    </dgm:pt>
    <dgm:pt modelId="{FB7DCEEF-6BCF-40E0-9B78-7F1648D71935}" type="pres">
      <dgm:prSet presAssocID="{B45B0DB3-4F38-44CD-8ACC-7992A1A64E3E}" presName="sibTrans" presStyleCnt="0"/>
      <dgm:spPr/>
    </dgm:pt>
    <dgm:pt modelId="{B0BC8B23-6F0A-4D1B-9868-DCAE2AFF41F2}" type="pres">
      <dgm:prSet presAssocID="{C226157E-CAB2-44F9-BE7B-E800C64A63F2}" presName="node" presStyleLbl="node1" presStyleIdx="1" presStyleCnt="6">
        <dgm:presLayoutVars>
          <dgm:bulletEnabled val="1"/>
        </dgm:presLayoutVars>
      </dgm:prSet>
      <dgm:spPr/>
    </dgm:pt>
    <dgm:pt modelId="{5184762E-D631-4401-AF85-92047FBD5CEE}" type="pres">
      <dgm:prSet presAssocID="{FDC379E2-BA6F-492E-8D09-C9550289C55B}" presName="sibTrans" presStyleCnt="0"/>
      <dgm:spPr/>
    </dgm:pt>
    <dgm:pt modelId="{B61CBFE5-4955-487D-8C67-569DDDD89E1E}" type="pres">
      <dgm:prSet presAssocID="{46695150-BD9F-4C93-B80E-B13085879609}" presName="node" presStyleLbl="node1" presStyleIdx="2" presStyleCnt="6">
        <dgm:presLayoutVars>
          <dgm:bulletEnabled val="1"/>
        </dgm:presLayoutVars>
      </dgm:prSet>
      <dgm:spPr/>
    </dgm:pt>
    <dgm:pt modelId="{ABFCFBC5-72E3-431A-8BEE-2070FAE7DB3A}" type="pres">
      <dgm:prSet presAssocID="{D9CA6841-72E3-4F34-9363-1BB6DD808B5A}" presName="sibTrans" presStyleCnt="0"/>
      <dgm:spPr/>
    </dgm:pt>
    <dgm:pt modelId="{C58B96EA-BCA4-42EF-B8AD-EFE2B07FA222}" type="pres">
      <dgm:prSet presAssocID="{254CBACB-4D39-43FE-831D-149C7ABB7457}" presName="node" presStyleLbl="node1" presStyleIdx="3" presStyleCnt="6">
        <dgm:presLayoutVars>
          <dgm:bulletEnabled val="1"/>
        </dgm:presLayoutVars>
      </dgm:prSet>
      <dgm:spPr/>
    </dgm:pt>
    <dgm:pt modelId="{5FC56D70-E088-4CB7-B3B4-0A7BF7B5276C}" type="pres">
      <dgm:prSet presAssocID="{1D17FE82-126A-4920-A63F-13997431AFE8}" presName="sibTrans" presStyleCnt="0"/>
      <dgm:spPr/>
    </dgm:pt>
    <dgm:pt modelId="{4E73A679-BFA5-46EE-957D-D70BE65A2063}" type="pres">
      <dgm:prSet presAssocID="{1513F06D-DB36-4E5C-B3C5-E08C502D62B2}" presName="node" presStyleLbl="node1" presStyleIdx="4" presStyleCnt="6">
        <dgm:presLayoutVars>
          <dgm:bulletEnabled val="1"/>
        </dgm:presLayoutVars>
      </dgm:prSet>
      <dgm:spPr/>
    </dgm:pt>
    <dgm:pt modelId="{8F7B45B6-5C93-469D-8D49-E8B8F5DC589E}" type="pres">
      <dgm:prSet presAssocID="{197ED81C-0662-4B36-BC07-2D1A4F4F367B}" presName="sibTrans" presStyleCnt="0"/>
      <dgm:spPr/>
    </dgm:pt>
    <dgm:pt modelId="{A9285ACE-0875-425C-AB0B-34DA906D0DC2}" type="pres">
      <dgm:prSet presAssocID="{BBE9CCC2-7B2F-4498-B791-37A55D807914}" presName="node" presStyleLbl="node1" presStyleIdx="5" presStyleCnt="6">
        <dgm:presLayoutVars>
          <dgm:bulletEnabled val="1"/>
        </dgm:presLayoutVars>
      </dgm:prSet>
      <dgm:spPr/>
    </dgm:pt>
  </dgm:ptLst>
  <dgm:cxnLst>
    <dgm:cxn modelId="{B9670E01-7214-4BE0-9121-21B4DB0D9467}" srcId="{869B03B8-68AB-4BA2-BA3E-5B34595D2126}" destId="{BBE9CCC2-7B2F-4498-B791-37A55D807914}" srcOrd="5" destOrd="0" parTransId="{2D6E8C8B-3389-400C-BDCD-E6F345C83F50}" sibTransId="{892E32C7-B219-4FBB-9F1F-84D773B923FE}"/>
    <dgm:cxn modelId="{1E256E02-2A45-4AA0-8CC7-ADB879BBC168}" type="presOf" srcId="{BBE9CCC2-7B2F-4498-B791-37A55D807914}" destId="{A9285ACE-0875-425C-AB0B-34DA906D0DC2}" srcOrd="0" destOrd="0" presId="urn:microsoft.com/office/officeart/2005/8/layout/default"/>
    <dgm:cxn modelId="{D3220625-13DD-4BE9-9BD9-D88F62F5383C}" type="presOf" srcId="{254CBACB-4D39-43FE-831D-149C7ABB7457}" destId="{C58B96EA-BCA4-42EF-B8AD-EFE2B07FA222}" srcOrd="0" destOrd="0" presId="urn:microsoft.com/office/officeart/2005/8/layout/default"/>
    <dgm:cxn modelId="{1AABD03A-EA63-4003-A95C-AC602E71B9C3}" type="presOf" srcId="{C226157E-CAB2-44F9-BE7B-E800C64A63F2}" destId="{B0BC8B23-6F0A-4D1B-9868-DCAE2AFF41F2}" srcOrd="0" destOrd="0" presId="urn:microsoft.com/office/officeart/2005/8/layout/default"/>
    <dgm:cxn modelId="{0D78383F-A725-4A4C-B77E-108C41392454}" srcId="{869B03B8-68AB-4BA2-BA3E-5B34595D2126}" destId="{254CBACB-4D39-43FE-831D-149C7ABB7457}" srcOrd="3" destOrd="0" parTransId="{B8AD5258-2B2E-4F63-8B64-02528E7F8796}" sibTransId="{1D17FE82-126A-4920-A63F-13997431AFE8}"/>
    <dgm:cxn modelId="{148F1262-548C-411E-A260-BA2D0AB667E4}" srcId="{869B03B8-68AB-4BA2-BA3E-5B34595D2126}" destId="{46695150-BD9F-4C93-B80E-B13085879609}" srcOrd="2" destOrd="0" parTransId="{C42B8570-232B-4163-8AA3-B4CC206318BB}" sibTransId="{D9CA6841-72E3-4F34-9363-1BB6DD808B5A}"/>
    <dgm:cxn modelId="{F6764250-D698-4876-9903-1721C7572F1F}" type="presOf" srcId="{869B03B8-68AB-4BA2-BA3E-5B34595D2126}" destId="{5769935F-CDEC-4156-BE1C-E3E07B2D0CA3}" srcOrd="0" destOrd="0" presId="urn:microsoft.com/office/officeart/2005/8/layout/default"/>
    <dgm:cxn modelId="{0512D98E-126B-4D30-A48A-4E7424923B3C}" type="presOf" srcId="{1513F06D-DB36-4E5C-B3C5-E08C502D62B2}" destId="{4E73A679-BFA5-46EE-957D-D70BE65A2063}" srcOrd="0" destOrd="0" presId="urn:microsoft.com/office/officeart/2005/8/layout/default"/>
    <dgm:cxn modelId="{75871891-756C-4852-B514-86449F7682C5}" type="presOf" srcId="{0ACB40F4-A52F-4C27-9F8A-ADC53B63B2B5}" destId="{001354F5-E1B5-4533-AD4A-503726D87DAA}" srcOrd="0" destOrd="0" presId="urn:microsoft.com/office/officeart/2005/8/layout/default"/>
    <dgm:cxn modelId="{797E57A2-BE47-420B-9933-E9F31705D5EB}" srcId="{869B03B8-68AB-4BA2-BA3E-5B34595D2126}" destId="{1513F06D-DB36-4E5C-B3C5-E08C502D62B2}" srcOrd="4" destOrd="0" parTransId="{B8E226B1-912A-4A9F-A5C7-638C1A7FB9C4}" sibTransId="{197ED81C-0662-4B36-BC07-2D1A4F4F367B}"/>
    <dgm:cxn modelId="{D2A35AB3-9BDF-4F0F-AD1C-76B8FA53E0A8}" type="presOf" srcId="{46695150-BD9F-4C93-B80E-B13085879609}" destId="{B61CBFE5-4955-487D-8C67-569DDDD89E1E}" srcOrd="0" destOrd="0" presId="urn:microsoft.com/office/officeart/2005/8/layout/default"/>
    <dgm:cxn modelId="{47A55BCF-042F-4FAA-8B49-895ACFD14C93}" srcId="{869B03B8-68AB-4BA2-BA3E-5B34595D2126}" destId="{C226157E-CAB2-44F9-BE7B-E800C64A63F2}" srcOrd="1" destOrd="0" parTransId="{84449C46-F549-42F9-8E1C-96412BFB19C3}" sibTransId="{FDC379E2-BA6F-492E-8D09-C9550289C55B}"/>
    <dgm:cxn modelId="{0BE058D4-885B-4B67-BE32-3D0D72A7A12C}" srcId="{869B03B8-68AB-4BA2-BA3E-5B34595D2126}" destId="{0ACB40F4-A52F-4C27-9F8A-ADC53B63B2B5}" srcOrd="0" destOrd="0" parTransId="{579E3264-A420-4217-97DC-6C2B70B0ECF9}" sibTransId="{B45B0DB3-4F38-44CD-8ACC-7992A1A64E3E}"/>
    <dgm:cxn modelId="{E173D480-1167-42F4-8702-30636A9D60E1}" type="presParOf" srcId="{5769935F-CDEC-4156-BE1C-E3E07B2D0CA3}" destId="{001354F5-E1B5-4533-AD4A-503726D87DAA}" srcOrd="0" destOrd="0" presId="urn:microsoft.com/office/officeart/2005/8/layout/default"/>
    <dgm:cxn modelId="{BBD56630-8FBE-4972-8C30-8E030E2AD2D3}" type="presParOf" srcId="{5769935F-CDEC-4156-BE1C-E3E07B2D0CA3}" destId="{FB7DCEEF-6BCF-40E0-9B78-7F1648D71935}" srcOrd="1" destOrd="0" presId="urn:microsoft.com/office/officeart/2005/8/layout/default"/>
    <dgm:cxn modelId="{C2FC33AB-74F8-4B93-B063-D0EF4E3A500A}" type="presParOf" srcId="{5769935F-CDEC-4156-BE1C-E3E07B2D0CA3}" destId="{B0BC8B23-6F0A-4D1B-9868-DCAE2AFF41F2}" srcOrd="2" destOrd="0" presId="urn:microsoft.com/office/officeart/2005/8/layout/default"/>
    <dgm:cxn modelId="{403F40F1-01A3-403D-9E27-F4863848D328}" type="presParOf" srcId="{5769935F-CDEC-4156-BE1C-E3E07B2D0CA3}" destId="{5184762E-D631-4401-AF85-92047FBD5CEE}" srcOrd="3" destOrd="0" presId="urn:microsoft.com/office/officeart/2005/8/layout/default"/>
    <dgm:cxn modelId="{7B25E6E6-66C3-4D39-AA67-9887D466486C}" type="presParOf" srcId="{5769935F-CDEC-4156-BE1C-E3E07B2D0CA3}" destId="{B61CBFE5-4955-487D-8C67-569DDDD89E1E}" srcOrd="4" destOrd="0" presId="urn:microsoft.com/office/officeart/2005/8/layout/default"/>
    <dgm:cxn modelId="{2A914CCF-B060-4B78-AD03-A1369EB8B646}" type="presParOf" srcId="{5769935F-CDEC-4156-BE1C-E3E07B2D0CA3}" destId="{ABFCFBC5-72E3-431A-8BEE-2070FAE7DB3A}" srcOrd="5" destOrd="0" presId="urn:microsoft.com/office/officeart/2005/8/layout/default"/>
    <dgm:cxn modelId="{EFC3B9F1-F6BB-4820-AE87-97DFA0D39584}" type="presParOf" srcId="{5769935F-CDEC-4156-BE1C-E3E07B2D0CA3}" destId="{C58B96EA-BCA4-42EF-B8AD-EFE2B07FA222}" srcOrd="6" destOrd="0" presId="urn:microsoft.com/office/officeart/2005/8/layout/default"/>
    <dgm:cxn modelId="{29424DCE-94B8-4BF7-AC77-DCA28DEB026F}" type="presParOf" srcId="{5769935F-CDEC-4156-BE1C-E3E07B2D0CA3}" destId="{5FC56D70-E088-4CB7-B3B4-0A7BF7B5276C}" srcOrd="7" destOrd="0" presId="urn:microsoft.com/office/officeart/2005/8/layout/default"/>
    <dgm:cxn modelId="{12690C90-A8BD-4963-A08B-002522E8ED51}" type="presParOf" srcId="{5769935F-CDEC-4156-BE1C-E3E07B2D0CA3}" destId="{4E73A679-BFA5-46EE-957D-D70BE65A2063}" srcOrd="8" destOrd="0" presId="urn:microsoft.com/office/officeart/2005/8/layout/default"/>
    <dgm:cxn modelId="{DED2EF5D-4AA8-472E-9233-67AE9FBCC083}" type="presParOf" srcId="{5769935F-CDEC-4156-BE1C-E3E07B2D0CA3}" destId="{8F7B45B6-5C93-469D-8D49-E8B8F5DC589E}" srcOrd="9" destOrd="0" presId="urn:microsoft.com/office/officeart/2005/8/layout/default"/>
    <dgm:cxn modelId="{57586956-3106-4BE6-A197-A45308F1F5E1}" type="presParOf" srcId="{5769935F-CDEC-4156-BE1C-E3E07B2D0CA3}" destId="{A9285ACE-0875-425C-AB0B-34DA906D0DC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ED6AC9-EB42-44C2-92FD-D98635CFD96D}" type="doc">
      <dgm:prSet loTypeId="urn:microsoft.com/office/officeart/2005/8/layout/default" loCatId="list" qsTypeId="urn:microsoft.com/office/officeart/2005/8/quickstyle/simple5" qsCatId="simple" csTypeId="urn:microsoft.com/office/officeart/2005/8/colors/accent1_3" csCatId="accent1" phldr="1"/>
      <dgm:spPr/>
      <dgm:t>
        <a:bodyPr/>
        <a:lstStyle/>
        <a:p>
          <a:endParaRPr lang="fr-FR"/>
        </a:p>
      </dgm:t>
    </dgm:pt>
    <dgm:pt modelId="{ADFDF1FB-5D5F-4CEE-8A54-211776356EE7}">
      <dgm:prSet phldrT="[Texte]"/>
      <dgm:spPr>
        <a:solidFill>
          <a:srgbClr val="00B050"/>
        </a:solidFill>
      </dgm:spPr>
      <dgm:t>
        <a:bodyPr/>
        <a:lstStyle/>
        <a:p>
          <a:r>
            <a:rPr lang="fr-FR" dirty="0"/>
            <a:t>Pas d’inquiétude</a:t>
          </a:r>
        </a:p>
      </dgm:t>
    </dgm:pt>
    <dgm:pt modelId="{0AD49233-A033-498F-B387-E56652C713E4}" type="parTrans" cxnId="{98EF7CBF-063F-4D0F-8D6F-E99ABAF24EF3}">
      <dgm:prSet/>
      <dgm:spPr/>
      <dgm:t>
        <a:bodyPr/>
        <a:lstStyle/>
        <a:p>
          <a:endParaRPr lang="fr-FR"/>
        </a:p>
      </dgm:t>
    </dgm:pt>
    <dgm:pt modelId="{5A698C58-3527-4F08-A5ED-6E31206BC1DD}" type="sibTrans" cxnId="{98EF7CBF-063F-4D0F-8D6F-E99ABAF24EF3}">
      <dgm:prSet/>
      <dgm:spPr/>
      <dgm:t>
        <a:bodyPr/>
        <a:lstStyle/>
        <a:p>
          <a:endParaRPr lang="fr-FR"/>
        </a:p>
      </dgm:t>
    </dgm:pt>
    <dgm:pt modelId="{2C0FDEBF-1AF8-48DA-A897-7A9185A31085}">
      <dgm:prSet phldrT="[Texte]"/>
      <dgm:spPr>
        <a:solidFill>
          <a:srgbClr val="FD8603"/>
        </a:solidFill>
      </dgm:spPr>
      <dgm:t>
        <a:bodyPr/>
        <a:lstStyle/>
        <a:p>
          <a:r>
            <a:rPr lang="fr-FR" dirty="0"/>
            <a:t>Eléments d’inquiétude</a:t>
          </a:r>
        </a:p>
      </dgm:t>
    </dgm:pt>
    <dgm:pt modelId="{F6098ADF-21F7-4302-9FFD-395171C8AA1B}" type="parTrans" cxnId="{55BBECEC-BA64-4A65-B34A-E3BE24FD815E}">
      <dgm:prSet/>
      <dgm:spPr/>
      <dgm:t>
        <a:bodyPr/>
        <a:lstStyle/>
        <a:p>
          <a:endParaRPr lang="fr-FR"/>
        </a:p>
      </dgm:t>
    </dgm:pt>
    <dgm:pt modelId="{364F094A-2C58-441C-B01B-12140C10FED2}" type="sibTrans" cxnId="{55BBECEC-BA64-4A65-B34A-E3BE24FD815E}">
      <dgm:prSet/>
      <dgm:spPr/>
      <dgm:t>
        <a:bodyPr/>
        <a:lstStyle/>
        <a:p>
          <a:endParaRPr lang="fr-FR"/>
        </a:p>
      </dgm:t>
    </dgm:pt>
    <dgm:pt modelId="{6DFF5622-C0AA-4F75-B434-CC8AEE4DF613}">
      <dgm:prSet phldrT="[Texte]"/>
      <dgm:spPr>
        <a:solidFill>
          <a:srgbClr val="FF0000"/>
        </a:solidFill>
      </dgm:spPr>
      <dgm:t>
        <a:bodyPr/>
        <a:lstStyle/>
        <a:p>
          <a:r>
            <a:rPr lang="fr-FR" dirty="0"/>
            <a:t>Situation très préoccupante</a:t>
          </a:r>
        </a:p>
      </dgm:t>
    </dgm:pt>
    <dgm:pt modelId="{7EE26383-9633-44EB-9FAC-8EC187323401}" type="parTrans" cxnId="{70922DEF-8A66-42D0-87F5-6531135640ED}">
      <dgm:prSet/>
      <dgm:spPr/>
      <dgm:t>
        <a:bodyPr/>
        <a:lstStyle/>
        <a:p>
          <a:endParaRPr lang="fr-FR"/>
        </a:p>
      </dgm:t>
    </dgm:pt>
    <dgm:pt modelId="{2C14CCE8-5F0E-4BBA-9474-F6C6BE9612D0}" type="sibTrans" cxnId="{70922DEF-8A66-42D0-87F5-6531135640ED}">
      <dgm:prSet/>
      <dgm:spPr/>
      <dgm:t>
        <a:bodyPr/>
        <a:lstStyle/>
        <a:p>
          <a:endParaRPr lang="fr-FR"/>
        </a:p>
      </dgm:t>
    </dgm:pt>
    <dgm:pt modelId="{75E0F70A-3211-432C-80E7-3A9DFA123A67}" type="pres">
      <dgm:prSet presAssocID="{F1ED6AC9-EB42-44C2-92FD-D98635CFD96D}" presName="diagram" presStyleCnt="0">
        <dgm:presLayoutVars>
          <dgm:dir/>
          <dgm:resizeHandles val="exact"/>
        </dgm:presLayoutVars>
      </dgm:prSet>
      <dgm:spPr/>
    </dgm:pt>
    <dgm:pt modelId="{382DF8A9-517C-49E3-AD2D-9D767B30A216}" type="pres">
      <dgm:prSet presAssocID="{ADFDF1FB-5D5F-4CEE-8A54-211776356EE7}" presName="node" presStyleLbl="node1" presStyleIdx="0" presStyleCnt="3">
        <dgm:presLayoutVars>
          <dgm:bulletEnabled val="1"/>
        </dgm:presLayoutVars>
      </dgm:prSet>
      <dgm:spPr/>
    </dgm:pt>
    <dgm:pt modelId="{5ED8F4B4-F1B5-4C48-9168-B2330E6F6F14}" type="pres">
      <dgm:prSet presAssocID="{5A698C58-3527-4F08-A5ED-6E31206BC1DD}" presName="sibTrans" presStyleCnt="0"/>
      <dgm:spPr/>
    </dgm:pt>
    <dgm:pt modelId="{58819578-4EE0-4D05-9227-D13986A8F480}" type="pres">
      <dgm:prSet presAssocID="{2C0FDEBF-1AF8-48DA-A897-7A9185A31085}" presName="node" presStyleLbl="node1" presStyleIdx="1" presStyleCnt="3">
        <dgm:presLayoutVars>
          <dgm:bulletEnabled val="1"/>
        </dgm:presLayoutVars>
      </dgm:prSet>
      <dgm:spPr/>
    </dgm:pt>
    <dgm:pt modelId="{AB6AB7EF-68DD-4624-949D-953B1A46E606}" type="pres">
      <dgm:prSet presAssocID="{364F094A-2C58-441C-B01B-12140C10FED2}" presName="sibTrans" presStyleCnt="0"/>
      <dgm:spPr/>
    </dgm:pt>
    <dgm:pt modelId="{F304D727-8425-42EB-B09D-389B0763D1F6}" type="pres">
      <dgm:prSet presAssocID="{6DFF5622-C0AA-4F75-B434-CC8AEE4DF613}" presName="node" presStyleLbl="node1" presStyleIdx="2" presStyleCnt="3" custLinFactNeighborX="352" custLinFactNeighborY="27">
        <dgm:presLayoutVars>
          <dgm:bulletEnabled val="1"/>
        </dgm:presLayoutVars>
      </dgm:prSet>
      <dgm:spPr/>
    </dgm:pt>
  </dgm:ptLst>
  <dgm:cxnLst>
    <dgm:cxn modelId="{6CA46104-7B6C-49CB-843A-7AE33F59EB34}" type="presOf" srcId="{6DFF5622-C0AA-4F75-B434-CC8AEE4DF613}" destId="{F304D727-8425-42EB-B09D-389B0763D1F6}" srcOrd="0" destOrd="0" presId="urn:microsoft.com/office/officeart/2005/8/layout/default"/>
    <dgm:cxn modelId="{D814410B-A4FA-422F-8AEE-9E9C6DABC7E5}" type="presOf" srcId="{F1ED6AC9-EB42-44C2-92FD-D98635CFD96D}" destId="{75E0F70A-3211-432C-80E7-3A9DFA123A67}" srcOrd="0" destOrd="0" presId="urn:microsoft.com/office/officeart/2005/8/layout/default"/>
    <dgm:cxn modelId="{71F763A3-7D11-4E72-A25C-1421F809CC99}" type="presOf" srcId="{ADFDF1FB-5D5F-4CEE-8A54-211776356EE7}" destId="{382DF8A9-517C-49E3-AD2D-9D767B30A216}" srcOrd="0" destOrd="0" presId="urn:microsoft.com/office/officeart/2005/8/layout/default"/>
    <dgm:cxn modelId="{98EF7CBF-063F-4D0F-8D6F-E99ABAF24EF3}" srcId="{F1ED6AC9-EB42-44C2-92FD-D98635CFD96D}" destId="{ADFDF1FB-5D5F-4CEE-8A54-211776356EE7}" srcOrd="0" destOrd="0" parTransId="{0AD49233-A033-498F-B387-E56652C713E4}" sibTransId="{5A698C58-3527-4F08-A5ED-6E31206BC1DD}"/>
    <dgm:cxn modelId="{55BBECEC-BA64-4A65-B34A-E3BE24FD815E}" srcId="{F1ED6AC9-EB42-44C2-92FD-D98635CFD96D}" destId="{2C0FDEBF-1AF8-48DA-A897-7A9185A31085}" srcOrd="1" destOrd="0" parTransId="{F6098ADF-21F7-4302-9FFD-395171C8AA1B}" sibTransId="{364F094A-2C58-441C-B01B-12140C10FED2}"/>
    <dgm:cxn modelId="{70922DEF-8A66-42D0-87F5-6531135640ED}" srcId="{F1ED6AC9-EB42-44C2-92FD-D98635CFD96D}" destId="{6DFF5622-C0AA-4F75-B434-CC8AEE4DF613}" srcOrd="2" destOrd="0" parTransId="{7EE26383-9633-44EB-9FAC-8EC187323401}" sibTransId="{2C14CCE8-5F0E-4BBA-9474-F6C6BE9612D0}"/>
    <dgm:cxn modelId="{35CCD4FD-C2B4-47C4-B24C-78024482FCDD}" type="presOf" srcId="{2C0FDEBF-1AF8-48DA-A897-7A9185A31085}" destId="{58819578-4EE0-4D05-9227-D13986A8F480}" srcOrd="0" destOrd="0" presId="urn:microsoft.com/office/officeart/2005/8/layout/default"/>
    <dgm:cxn modelId="{5A40F97A-FB49-433C-92A7-6344D152F4C0}" type="presParOf" srcId="{75E0F70A-3211-432C-80E7-3A9DFA123A67}" destId="{382DF8A9-517C-49E3-AD2D-9D767B30A216}" srcOrd="0" destOrd="0" presId="urn:microsoft.com/office/officeart/2005/8/layout/default"/>
    <dgm:cxn modelId="{D844E596-1CCE-4524-BDA3-CD99177E7A82}" type="presParOf" srcId="{75E0F70A-3211-432C-80E7-3A9DFA123A67}" destId="{5ED8F4B4-F1B5-4C48-9168-B2330E6F6F14}" srcOrd="1" destOrd="0" presId="urn:microsoft.com/office/officeart/2005/8/layout/default"/>
    <dgm:cxn modelId="{55ADE459-766D-4CB4-B42B-574D7EE7C733}" type="presParOf" srcId="{75E0F70A-3211-432C-80E7-3A9DFA123A67}" destId="{58819578-4EE0-4D05-9227-D13986A8F480}" srcOrd="2" destOrd="0" presId="urn:microsoft.com/office/officeart/2005/8/layout/default"/>
    <dgm:cxn modelId="{17FE483E-29BB-4ADE-8CED-D8CA5EE319AB}" type="presParOf" srcId="{75E0F70A-3211-432C-80E7-3A9DFA123A67}" destId="{AB6AB7EF-68DD-4624-949D-953B1A46E606}" srcOrd="3" destOrd="0" presId="urn:microsoft.com/office/officeart/2005/8/layout/default"/>
    <dgm:cxn modelId="{4B8AB36C-1783-4BE8-81AE-EE0509F78693}" type="presParOf" srcId="{75E0F70A-3211-432C-80E7-3A9DFA123A67}" destId="{F304D727-8425-42EB-B09D-389B0763D1F6}"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354F5-E1B5-4533-AD4A-503726D87DAA}">
      <dsp:nvSpPr>
        <dsp:cNvPr id="0" name=""/>
        <dsp:cNvSpPr/>
      </dsp:nvSpPr>
      <dsp:spPr>
        <a:xfrm>
          <a:off x="682751" y="227"/>
          <a:ext cx="2614507" cy="1568704"/>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Qu’est-ce qu’un psycho trauma ?</a:t>
          </a:r>
        </a:p>
      </dsp:txBody>
      <dsp:txXfrm>
        <a:off x="682751" y="227"/>
        <a:ext cx="2614507" cy="1568704"/>
      </dsp:txXfrm>
    </dsp:sp>
    <dsp:sp modelId="{B0BC8B23-6F0A-4D1B-9868-DCAE2AFF41F2}">
      <dsp:nvSpPr>
        <dsp:cNvPr id="0" name=""/>
        <dsp:cNvSpPr/>
      </dsp:nvSpPr>
      <dsp:spPr>
        <a:xfrm>
          <a:off x="3558709" y="227"/>
          <a:ext cx="2614507" cy="1568704"/>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Accueillir avec bienveillance l’élève et sa parole</a:t>
          </a:r>
        </a:p>
      </dsp:txBody>
      <dsp:txXfrm>
        <a:off x="3558709" y="227"/>
        <a:ext cx="2614507" cy="1568704"/>
      </dsp:txXfrm>
    </dsp:sp>
    <dsp:sp modelId="{B61CBFE5-4955-487D-8C67-569DDDD89E1E}">
      <dsp:nvSpPr>
        <dsp:cNvPr id="0" name=""/>
        <dsp:cNvSpPr/>
      </dsp:nvSpPr>
      <dsp:spPr>
        <a:xfrm>
          <a:off x="682751" y="1830382"/>
          <a:ext cx="2614507" cy="1568704"/>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Quels signaux d’alerte et points de vigilance ? Quelle conduite à tenir en cas de crise émotionnelle ?</a:t>
          </a:r>
        </a:p>
      </dsp:txBody>
      <dsp:txXfrm>
        <a:off x="682751" y="1830382"/>
        <a:ext cx="2614507" cy="1568704"/>
      </dsp:txXfrm>
    </dsp:sp>
    <dsp:sp modelId="{C58B96EA-BCA4-42EF-B8AD-EFE2B07FA222}">
      <dsp:nvSpPr>
        <dsp:cNvPr id="0" name=""/>
        <dsp:cNvSpPr/>
      </dsp:nvSpPr>
      <dsp:spPr>
        <a:xfrm>
          <a:off x="3558709" y="1830382"/>
          <a:ext cx="2614507" cy="1568704"/>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a:t>Repérer les situations les plus urgentes et savoir alerter</a:t>
          </a:r>
          <a:endParaRPr lang="fr-FR" sz="2000" kern="1200" dirty="0"/>
        </a:p>
      </dsp:txBody>
      <dsp:txXfrm>
        <a:off x="3558709" y="1830382"/>
        <a:ext cx="2614507" cy="1568704"/>
      </dsp:txXfrm>
    </dsp:sp>
    <dsp:sp modelId="{4E73A679-BFA5-46EE-957D-D70BE65A2063}">
      <dsp:nvSpPr>
        <dsp:cNvPr id="0" name=""/>
        <dsp:cNvSpPr/>
      </dsp:nvSpPr>
      <dsp:spPr>
        <a:xfrm>
          <a:off x="682751" y="3660537"/>
          <a:ext cx="2614507" cy="1568704"/>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a:t>Quelles recommandations pour les professeurs ?</a:t>
          </a:r>
          <a:endParaRPr lang="fr-FR" sz="2000" kern="1200" dirty="0"/>
        </a:p>
      </dsp:txBody>
      <dsp:txXfrm>
        <a:off x="682751" y="3660537"/>
        <a:ext cx="2614507" cy="1568704"/>
      </dsp:txXfrm>
    </dsp:sp>
    <dsp:sp modelId="{A9285ACE-0875-425C-AB0B-34DA906D0DC2}">
      <dsp:nvSpPr>
        <dsp:cNvPr id="0" name=""/>
        <dsp:cNvSpPr/>
      </dsp:nvSpPr>
      <dsp:spPr>
        <a:xfrm>
          <a:off x="3558709" y="3660537"/>
          <a:ext cx="2614507" cy="1568704"/>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Des activités en faveur de la santé mentale en lien avec les disciplines</a:t>
          </a:r>
        </a:p>
      </dsp:txBody>
      <dsp:txXfrm>
        <a:off x="3558709" y="3660537"/>
        <a:ext cx="2614507" cy="15687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DF8A9-517C-49E3-AD2D-9D767B30A216}">
      <dsp:nvSpPr>
        <dsp:cNvPr id="0" name=""/>
        <dsp:cNvSpPr/>
      </dsp:nvSpPr>
      <dsp:spPr>
        <a:xfrm>
          <a:off x="0" y="778605"/>
          <a:ext cx="3572461" cy="2143477"/>
        </a:xfrm>
        <a:prstGeom prst="rect">
          <a:avLst/>
        </a:prstGeom>
        <a:solidFill>
          <a:srgbClr val="00B05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fr-FR" sz="4500" kern="1200" dirty="0"/>
            <a:t>Pas d’inquiétude</a:t>
          </a:r>
        </a:p>
      </dsp:txBody>
      <dsp:txXfrm>
        <a:off x="0" y="778605"/>
        <a:ext cx="3572461" cy="2143477"/>
      </dsp:txXfrm>
    </dsp:sp>
    <dsp:sp modelId="{58819578-4EE0-4D05-9227-D13986A8F480}">
      <dsp:nvSpPr>
        <dsp:cNvPr id="0" name=""/>
        <dsp:cNvSpPr/>
      </dsp:nvSpPr>
      <dsp:spPr>
        <a:xfrm>
          <a:off x="3929708" y="778605"/>
          <a:ext cx="3572461" cy="2143477"/>
        </a:xfrm>
        <a:prstGeom prst="rect">
          <a:avLst/>
        </a:prstGeom>
        <a:solidFill>
          <a:srgbClr val="FD860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fr-FR" sz="4500" kern="1200" dirty="0"/>
            <a:t>Eléments d’inquiétude</a:t>
          </a:r>
        </a:p>
      </dsp:txBody>
      <dsp:txXfrm>
        <a:off x="3929708" y="778605"/>
        <a:ext cx="3572461" cy="2143477"/>
      </dsp:txXfrm>
    </dsp:sp>
    <dsp:sp modelId="{F304D727-8425-42EB-B09D-389B0763D1F6}">
      <dsp:nvSpPr>
        <dsp:cNvPr id="0" name=""/>
        <dsp:cNvSpPr/>
      </dsp:nvSpPr>
      <dsp:spPr>
        <a:xfrm>
          <a:off x="7859416" y="779184"/>
          <a:ext cx="3572461" cy="2143477"/>
        </a:xfrm>
        <a:prstGeom prst="rect">
          <a:avLst/>
        </a:prstGeom>
        <a:solidFill>
          <a:srgbClr val="FF0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fr-FR" sz="4500" kern="1200" dirty="0"/>
            <a:t>Situation très préoccupante</a:t>
          </a:r>
        </a:p>
      </dsp:txBody>
      <dsp:txXfrm>
        <a:off x="7859416" y="779184"/>
        <a:ext cx="3572461" cy="214347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A6BFCA-07F0-426E-BE9C-851D8CC4CAEE}" type="datetimeFigureOut">
              <a:rPr lang="fr-FR" smtClean="0"/>
              <a:t>18/01/2025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6248ED-C636-4755-BD2A-66A673C835A0}" type="slidenum">
              <a:rPr lang="fr-FR" smtClean="0"/>
              <a:t>‹N°›</a:t>
            </a:fld>
            <a:endParaRPr lang="fr-FR"/>
          </a:p>
        </p:txBody>
      </p:sp>
    </p:spTree>
    <p:extLst>
      <p:ext uri="{BB962C8B-B14F-4D97-AF65-F5344CB8AC3E}">
        <p14:creationId xmlns:p14="http://schemas.microsoft.com/office/powerpoint/2010/main" val="3191691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2B5D89B-F3CE-40F3-B227-D11939791F5D}" type="slidenum">
              <a:rPr lang="fr-FR" smtClean="0"/>
              <a:t>1</a:t>
            </a:fld>
            <a:endParaRPr lang="fr-FR"/>
          </a:p>
        </p:txBody>
      </p:sp>
    </p:spTree>
    <p:extLst>
      <p:ext uri="{BB962C8B-B14F-4D97-AF65-F5344CB8AC3E}">
        <p14:creationId xmlns:p14="http://schemas.microsoft.com/office/powerpoint/2010/main" val="254806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A36248ED-C636-4755-BD2A-66A673C835A0}" type="slidenum">
              <a:rPr lang="fr-FR" smtClean="0"/>
              <a:t>10</a:t>
            </a:fld>
            <a:endParaRPr lang="fr-FR"/>
          </a:p>
        </p:txBody>
      </p:sp>
    </p:spTree>
    <p:extLst>
      <p:ext uri="{BB962C8B-B14F-4D97-AF65-F5344CB8AC3E}">
        <p14:creationId xmlns:p14="http://schemas.microsoft.com/office/powerpoint/2010/main" val="133480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A36248ED-C636-4755-BD2A-66A673C835A0}" type="slidenum">
              <a:rPr lang="fr-FR" smtClean="0"/>
              <a:t>11</a:t>
            </a:fld>
            <a:endParaRPr lang="fr-FR"/>
          </a:p>
        </p:txBody>
      </p:sp>
    </p:spTree>
    <p:extLst>
      <p:ext uri="{BB962C8B-B14F-4D97-AF65-F5344CB8AC3E}">
        <p14:creationId xmlns:p14="http://schemas.microsoft.com/office/powerpoint/2010/main" val="2430739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6248ED-C636-4755-BD2A-66A673C835A0}" type="slidenum">
              <a:rPr lang="fr-FR" smtClean="0"/>
              <a:t>12</a:t>
            </a:fld>
            <a:endParaRPr lang="fr-FR"/>
          </a:p>
        </p:txBody>
      </p:sp>
    </p:spTree>
    <p:extLst>
      <p:ext uri="{BB962C8B-B14F-4D97-AF65-F5344CB8AC3E}">
        <p14:creationId xmlns:p14="http://schemas.microsoft.com/office/powerpoint/2010/main" val="336618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algn="l" rtl="0" eaLnBrk="1" fontAlgn="ctr" latinLnBrk="0" hangingPunct="1">
              <a:spcBef>
                <a:spcPts val="0"/>
              </a:spcBef>
              <a:spcAft>
                <a:spcPts val="0"/>
              </a:spcAft>
            </a:pPr>
            <a:r>
              <a:rPr lang="fr-FR" sz="1800" b="1" i="0" u="none" strike="noStrike" kern="1200" dirty="0">
                <a:solidFill>
                  <a:srgbClr val="000000"/>
                </a:solidFill>
                <a:effectLst/>
                <a:latin typeface="Calibri" panose="020F0502020204030204" pitchFamily="34" charset="0"/>
              </a:rPr>
              <a:t>En lien avec l’événement traumatique</a:t>
            </a:r>
          </a:p>
          <a:p>
            <a:pPr>
              <a:lnSpc>
                <a:spcPct val="107000"/>
              </a:lnSpc>
              <a:spcAft>
                <a:spcPts val="800"/>
              </a:spcAft>
            </a:pPr>
            <a:r>
              <a:rPr lang="fr-FR" sz="1200"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Réviviscence</a:t>
            </a:r>
            <a:r>
              <a:rPr lang="fr-FR"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Evitement</a:t>
            </a:r>
            <a:r>
              <a:rPr lang="fr-FR"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Hypervigilance</a:t>
            </a:r>
            <a:r>
              <a:rPr lang="fr-FR"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200"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-Symptômes émotionnels et cognitifs</a:t>
            </a:r>
          </a:p>
          <a:p>
            <a:endParaRPr lang="fr-FR" dirty="0"/>
          </a:p>
          <a:p>
            <a:r>
              <a:rPr lang="fr-FR" dirty="0"/>
              <a:t>Colone de droite : Non spécifique à un vécu traumatique </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5C5F7-1DDF-4B96-988B-1F0F4C587189}"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2918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algn="l" rtl="0" eaLnBrk="1" fontAlgn="ctr" latinLnBrk="0" hangingPunct="1">
              <a:spcBef>
                <a:spcPts val="0"/>
              </a:spcBef>
              <a:spcAft>
                <a:spcPts val="0"/>
              </a:spcAft>
            </a:pPr>
            <a:r>
              <a:rPr lang="fr-FR" sz="1800" b="1" i="0" u="none" strike="noStrike" kern="1200" dirty="0">
                <a:solidFill>
                  <a:srgbClr val="000000"/>
                </a:solidFill>
                <a:effectLst/>
                <a:latin typeface="Calibri" panose="020F0502020204030204" pitchFamily="34" charset="0"/>
              </a:rPr>
              <a:t>En lien avec l’événement traumatique</a:t>
            </a:r>
          </a:p>
          <a:p>
            <a:pPr>
              <a:lnSpc>
                <a:spcPct val="107000"/>
              </a:lnSpc>
              <a:spcAft>
                <a:spcPts val="800"/>
              </a:spcAft>
            </a:pPr>
            <a:r>
              <a:rPr lang="fr-FR" sz="1200"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Réviviscence</a:t>
            </a:r>
            <a:r>
              <a:rPr lang="fr-FR"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Evitement</a:t>
            </a:r>
            <a:r>
              <a:rPr lang="fr-FR"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Hypervigilance</a:t>
            </a:r>
            <a:r>
              <a:rPr lang="fr-FR"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200"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-Symptômes émotionnels et cognitifs</a:t>
            </a:r>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5C5F7-1DDF-4B96-988B-1F0F4C587189}"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60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Qu’il s’agisse d’un élève en danger ou en risque de l’être ou d’un élève en stress aigu ou en souffrance psychique</a:t>
            </a:r>
          </a:p>
          <a:p>
            <a:r>
              <a:rPr lang="fr-FR" dirty="0"/>
              <a:t>Signaux faibles / signaux forts</a:t>
            </a:r>
          </a:p>
          <a:p>
            <a:r>
              <a:rPr lang="fr-FR" dirty="0"/>
              <a:t>-Pas d’inquiétude</a:t>
            </a:r>
          </a:p>
          <a:p>
            <a:r>
              <a:rPr lang="fr-FR" dirty="0"/>
              <a:t>-Eléments d’inquiétude : en parler en équipe / contacter la famille si besoin / rester vigilant</a:t>
            </a:r>
          </a:p>
          <a:p>
            <a:r>
              <a:rPr lang="fr-FR" dirty="0"/>
              <a:t>-Situation très préoccupante : ne pas rester seul /Relayer (Psy EN, AS, infirmière) / Hiérarchie ou directeur d’école / IP ou signalement si nécessaire / maintenir la vigilance / Contacter la famille le cas échéant</a:t>
            </a:r>
          </a:p>
        </p:txBody>
      </p:sp>
      <p:sp>
        <p:nvSpPr>
          <p:cNvPr id="4" name="Espace réservé du numéro de diapositive 3"/>
          <p:cNvSpPr>
            <a:spLocks noGrp="1"/>
          </p:cNvSpPr>
          <p:nvPr>
            <p:ph type="sldNum" sz="quarter" idx="5"/>
          </p:nvPr>
        </p:nvSpPr>
        <p:spPr/>
        <p:txBody>
          <a:bodyPr/>
          <a:lstStyle/>
          <a:p>
            <a:fld id="{A36248ED-C636-4755-BD2A-66A673C835A0}" type="slidenum">
              <a:rPr lang="fr-FR" smtClean="0"/>
              <a:t>15</a:t>
            </a:fld>
            <a:endParaRPr lang="fr-FR"/>
          </a:p>
        </p:txBody>
      </p:sp>
    </p:spTree>
    <p:extLst>
      <p:ext uri="{BB962C8B-B14F-4D97-AF65-F5344CB8AC3E}">
        <p14:creationId xmlns:p14="http://schemas.microsoft.com/office/powerpoint/2010/main" val="31194034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Créer un sentiment de sécurité et de calme</a:t>
            </a:r>
          </a:p>
          <a:p>
            <a:r>
              <a:rPr lang="fr-FR" dirty="0"/>
              <a:t>Expliquer +++</a:t>
            </a:r>
          </a:p>
        </p:txBody>
      </p:sp>
      <p:sp>
        <p:nvSpPr>
          <p:cNvPr id="4" name="Espace réservé du numéro de diapositive 3"/>
          <p:cNvSpPr>
            <a:spLocks noGrp="1"/>
          </p:cNvSpPr>
          <p:nvPr>
            <p:ph type="sldNum" sz="quarter" idx="5"/>
          </p:nvPr>
        </p:nvSpPr>
        <p:spPr/>
        <p:txBody>
          <a:bodyPr/>
          <a:lstStyle/>
          <a:p>
            <a:fld id="{A36248ED-C636-4755-BD2A-66A673C835A0}" type="slidenum">
              <a:rPr lang="fr-FR" smtClean="0"/>
              <a:t>16</a:t>
            </a:fld>
            <a:endParaRPr lang="fr-FR"/>
          </a:p>
        </p:txBody>
      </p:sp>
    </p:spTree>
    <p:extLst>
      <p:ext uri="{BB962C8B-B14F-4D97-AF65-F5344CB8AC3E}">
        <p14:creationId xmlns:p14="http://schemas.microsoft.com/office/powerpoint/2010/main" val="842294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Hauts de France</a:t>
            </a:r>
          </a:p>
        </p:txBody>
      </p:sp>
      <p:sp>
        <p:nvSpPr>
          <p:cNvPr id="4" name="Espace réservé du numéro de diapositive 3"/>
          <p:cNvSpPr>
            <a:spLocks noGrp="1"/>
          </p:cNvSpPr>
          <p:nvPr>
            <p:ph type="sldNum" sz="quarter" idx="5"/>
          </p:nvPr>
        </p:nvSpPr>
        <p:spPr/>
        <p:txBody>
          <a:bodyPr/>
          <a:lstStyle/>
          <a:p>
            <a:fld id="{A36248ED-C636-4755-BD2A-66A673C835A0}" type="slidenum">
              <a:rPr lang="fr-FR" smtClean="0"/>
              <a:t>17</a:t>
            </a:fld>
            <a:endParaRPr lang="fr-FR"/>
          </a:p>
        </p:txBody>
      </p:sp>
    </p:spTree>
    <p:extLst>
      <p:ext uri="{BB962C8B-B14F-4D97-AF65-F5344CB8AC3E}">
        <p14:creationId xmlns:p14="http://schemas.microsoft.com/office/powerpoint/2010/main" val="2070407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2 sortes d’émotions : agréables et </a:t>
            </a:r>
            <a:r>
              <a:rPr lang="fr-FR" dirty="0" err="1"/>
              <a:t>désaréables</a:t>
            </a:r>
            <a:endParaRPr lang="fr-FR" dirty="0"/>
          </a:p>
        </p:txBody>
      </p:sp>
      <p:sp>
        <p:nvSpPr>
          <p:cNvPr id="4" name="Espace réservé du numéro de diapositive 3"/>
          <p:cNvSpPr>
            <a:spLocks noGrp="1"/>
          </p:cNvSpPr>
          <p:nvPr>
            <p:ph type="sldNum" sz="quarter" idx="10"/>
          </p:nvPr>
        </p:nvSpPr>
        <p:spPr/>
        <p:txBody>
          <a:bodyPr/>
          <a:lstStyle/>
          <a:p>
            <a:fld id="{A36248ED-C636-4755-BD2A-66A673C835A0}" type="slidenum">
              <a:rPr lang="fr-FR" smtClean="0"/>
              <a:t>23</a:t>
            </a:fld>
            <a:endParaRPr lang="fr-FR"/>
          </a:p>
        </p:txBody>
      </p:sp>
    </p:spTree>
    <p:extLst>
      <p:ext uri="{BB962C8B-B14F-4D97-AF65-F5344CB8AC3E}">
        <p14:creationId xmlns:p14="http://schemas.microsoft.com/office/powerpoint/2010/main" val="6440462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Différenciation</a:t>
            </a:r>
            <a:r>
              <a:rPr lang="fr-FR" baseline="0" dirty="0"/>
              <a:t> : sur la pointe des pieds, en faisant des O avec sa bouche…</a:t>
            </a:r>
          </a:p>
          <a:p>
            <a:r>
              <a:rPr lang="fr-FR" baseline="0" dirty="0"/>
              <a:t>Plus pertinent que les exercices de respiration qui peuvent déclencher des crises d’angoisse chez les adolescents surtout. </a:t>
            </a:r>
            <a:endParaRPr lang="fr-FR" dirty="0"/>
          </a:p>
        </p:txBody>
      </p:sp>
      <p:sp>
        <p:nvSpPr>
          <p:cNvPr id="4" name="Espace réservé du numéro de diapositive 3"/>
          <p:cNvSpPr>
            <a:spLocks noGrp="1"/>
          </p:cNvSpPr>
          <p:nvPr>
            <p:ph type="sldNum" sz="quarter" idx="10"/>
          </p:nvPr>
        </p:nvSpPr>
        <p:spPr/>
        <p:txBody>
          <a:bodyPr/>
          <a:lstStyle/>
          <a:p>
            <a:fld id="{A36248ED-C636-4755-BD2A-66A673C835A0}" type="slidenum">
              <a:rPr lang="fr-FR" smtClean="0"/>
              <a:t>24</a:t>
            </a:fld>
            <a:endParaRPr lang="fr-FR"/>
          </a:p>
        </p:txBody>
      </p:sp>
    </p:spTree>
    <p:extLst>
      <p:ext uri="{BB962C8B-B14F-4D97-AF65-F5344CB8AC3E}">
        <p14:creationId xmlns:p14="http://schemas.microsoft.com/office/powerpoint/2010/main" val="3737655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Complexité : tous acteurs, tous impactés, à des degrés divers.</a:t>
            </a:r>
          </a:p>
          <a:p>
            <a:r>
              <a:rPr lang="fr-FR" dirty="0"/>
              <a:t>Nous</a:t>
            </a:r>
            <a:r>
              <a:rPr lang="fr-FR" baseline="0" dirty="0"/>
              <a:t> sommes tous différents et même face à une même situation, nos ressentis et nos réactions seront différents.</a:t>
            </a:r>
          </a:p>
          <a:p>
            <a:r>
              <a:rPr lang="fr-FR" baseline="0" dirty="0"/>
              <a:t>Rappel : prendre soin de soi est la première étape pour prendre soin des autres. </a:t>
            </a:r>
          </a:p>
          <a:p>
            <a:r>
              <a:rPr lang="fr-FR" baseline="0" dirty="0"/>
              <a:t>Cette réunion est la première étape d’un retour vers une routine quotidienne qui peut constituer un facteur de protection pour vous et pour vos élèves. </a:t>
            </a:r>
          </a:p>
          <a:p>
            <a:r>
              <a:rPr lang="fr-FR" baseline="0" dirty="0"/>
              <a:t>Un appui sur deux dimensions :</a:t>
            </a:r>
          </a:p>
          <a:p>
            <a:pPr marL="171450" indent="-171450">
              <a:buFontTx/>
              <a:buChar char="-"/>
            </a:pPr>
            <a:r>
              <a:rPr lang="fr-FR" baseline="0" dirty="0"/>
              <a:t>Répondre à vos questions, comprendre vos besoins, créer du lien</a:t>
            </a:r>
          </a:p>
          <a:p>
            <a:pPr marL="171450" indent="-171450">
              <a:buFontTx/>
              <a:buChar char="-"/>
            </a:pPr>
            <a:r>
              <a:rPr lang="fr-FR" baseline="0" dirty="0"/>
              <a:t>Vous apporter des ressources pour vous aider à vous projeter et faciliter l’organisation de la rentrée.</a:t>
            </a:r>
            <a:endParaRPr lang="fr-FR" dirty="0"/>
          </a:p>
        </p:txBody>
      </p:sp>
      <p:sp>
        <p:nvSpPr>
          <p:cNvPr id="4" name="Espace réservé du numéro de diapositive 3"/>
          <p:cNvSpPr>
            <a:spLocks noGrp="1"/>
          </p:cNvSpPr>
          <p:nvPr>
            <p:ph type="sldNum" sz="quarter" idx="10"/>
          </p:nvPr>
        </p:nvSpPr>
        <p:spPr/>
        <p:txBody>
          <a:bodyPr/>
          <a:lstStyle/>
          <a:p>
            <a:fld id="{A36248ED-C636-4755-BD2A-66A673C835A0}" type="slidenum">
              <a:rPr lang="fr-FR" smtClean="0"/>
              <a:t>2</a:t>
            </a:fld>
            <a:endParaRPr lang="fr-FR"/>
          </a:p>
        </p:txBody>
      </p:sp>
    </p:spTree>
    <p:extLst>
      <p:ext uri="{BB962C8B-B14F-4D97-AF65-F5344CB8AC3E}">
        <p14:creationId xmlns:p14="http://schemas.microsoft.com/office/powerpoint/2010/main" val="9783709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36248ED-C636-4755-BD2A-66A673C835A0}" type="slidenum">
              <a:rPr lang="fr-FR" smtClean="0"/>
              <a:t>25</a:t>
            </a:fld>
            <a:endParaRPr lang="fr-FR"/>
          </a:p>
        </p:txBody>
      </p:sp>
    </p:spTree>
    <p:extLst>
      <p:ext uri="{BB962C8B-B14F-4D97-AF65-F5344CB8AC3E}">
        <p14:creationId xmlns:p14="http://schemas.microsoft.com/office/powerpoint/2010/main" val="2118368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36248ED-C636-4755-BD2A-66A673C835A0}" type="slidenum">
              <a:rPr lang="fr-FR" smtClean="0"/>
              <a:t>3</a:t>
            </a:fld>
            <a:endParaRPr lang="fr-FR"/>
          </a:p>
        </p:txBody>
      </p:sp>
    </p:spTree>
    <p:extLst>
      <p:ext uri="{BB962C8B-B14F-4D97-AF65-F5344CB8AC3E}">
        <p14:creationId xmlns:p14="http://schemas.microsoft.com/office/powerpoint/2010/main" val="315192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36248ED-C636-4755-BD2A-66A673C835A0}" type="slidenum">
              <a:rPr lang="fr-FR" smtClean="0"/>
              <a:t>4</a:t>
            </a:fld>
            <a:endParaRPr lang="fr-FR"/>
          </a:p>
        </p:txBody>
      </p:sp>
    </p:spTree>
    <p:extLst>
      <p:ext uri="{BB962C8B-B14F-4D97-AF65-F5344CB8AC3E}">
        <p14:creationId xmlns:p14="http://schemas.microsoft.com/office/powerpoint/2010/main" val="850054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36248ED-C636-4755-BD2A-66A673C835A0}" type="slidenum">
              <a:rPr lang="fr-FR" smtClean="0"/>
              <a:t>5</a:t>
            </a:fld>
            <a:endParaRPr lang="fr-FR"/>
          </a:p>
        </p:txBody>
      </p:sp>
    </p:spTree>
    <p:extLst>
      <p:ext uri="{BB962C8B-B14F-4D97-AF65-F5344CB8AC3E}">
        <p14:creationId xmlns:p14="http://schemas.microsoft.com/office/powerpoint/2010/main" val="3450309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36248ED-C636-4755-BD2A-66A673C835A0}" type="slidenum">
              <a:rPr lang="fr-FR" smtClean="0"/>
              <a:t>6</a:t>
            </a:fld>
            <a:endParaRPr lang="fr-FR"/>
          </a:p>
        </p:txBody>
      </p:sp>
    </p:spTree>
    <p:extLst>
      <p:ext uri="{BB962C8B-B14F-4D97-AF65-F5344CB8AC3E}">
        <p14:creationId xmlns:p14="http://schemas.microsoft.com/office/powerpoint/2010/main" val="3047719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A36248ED-C636-4755-BD2A-66A673C835A0}" type="slidenum">
              <a:rPr lang="fr-FR" smtClean="0"/>
              <a:t>7</a:t>
            </a:fld>
            <a:endParaRPr lang="fr-FR"/>
          </a:p>
        </p:txBody>
      </p:sp>
    </p:spTree>
    <p:extLst>
      <p:ext uri="{BB962C8B-B14F-4D97-AF65-F5344CB8AC3E}">
        <p14:creationId xmlns:p14="http://schemas.microsoft.com/office/powerpoint/2010/main" val="3428380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R="0" lvl="0" algn="just" defTabSz="914400" eaLnBrk="1" fontAlgn="auto" latinLnBrk="0" hangingPunct="1">
              <a:lnSpc>
                <a:spcPct val="100000"/>
              </a:lnSpc>
              <a:spcBef>
                <a:spcPts val="0"/>
              </a:spcBef>
              <a:spcAft>
                <a:spcPts val="0"/>
              </a:spcAft>
              <a:buClrTx/>
              <a:buSzTx/>
              <a:tabLst/>
              <a:defRPr/>
            </a:pPr>
            <a:r>
              <a:rPr lang="fr-FR" sz="1200" kern="0" dirty="0">
                <a:solidFill>
                  <a:prstClr val="black"/>
                </a:solidFill>
                <a:latin typeface="Calibri"/>
                <a:ea typeface="MS PGothic"/>
              </a:rPr>
              <a:t>3 phases:</a:t>
            </a:r>
          </a:p>
          <a:p>
            <a:pPr marL="285750" marR="0" lvl="0" indent="-285750" algn="just" defTabSz="914400" eaLnBrk="1" fontAlgn="auto" latinLnBrk="0" hangingPunct="1">
              <a:lnSpc>
                <a:spcPct val="100000"/>
              </a:lnSpc>
              <a:spcBef>
                <a:spcPts val="0"/>
              </a:spcBef>
              <a:spcAft>
                <a:spcPts val="0"/>
              </a:spcAft>
              <a:buClrTx/>
              <a:buSzTx/>
              <a:buFontTx/>
              <a:buChar char="-"/>
              <a:tabLst/>
              <a:defRPr/>
            </a:pPr>
            <a:r>
              <a:rPr lang="fr-FR" sz="1200" b="1" kern="0" dirty="0">
                <a:solidFill>
                  <a:prstClr val="black"/>
                </a:solidFill>
                <a:latin typeface="Calibri"/>
                <a:ea typeface="MS PGothic"/>
              </a:rPr>
              <a:t>Crise</a:t>
            </a:r>
            <a:r>
              <a:rPr lang="fr-FR" sz="1200" kern="0" dirty="0">
                <a:solidFill>
                  <a:prstClr val="black"/>
                </a:solidFill>
                <a:latin typeface="Calibri"/>
                <a:ea typeface="MS PGothic"/>
              </a:rPr>
              <a:t> : désorienté, mal à penser, incrédulité, peur</a:t>
            </a:r>
          </a:p>
          <a:p>
            <a:pPr marL="285750" marR="0" lvl="0" indent="-285750" algn="just" defTabSz="914400" eaLnBrk="1" fontAlgn="auto" latinLnBrk="0" hangingPunct="1">
              <a:lnSpc>
                <a:spcPct val="100000"/>
              </a:lnSpc>
              <a:spcBef>
                <a:spcPts val="0"/>
              </a:spcBef>
              <a:spcAft>
                <a:spcPts val="0"/>
              </a:spcAft>
              <a:buClrTx/>
              <a:buSzTx/>
              <a:buFontTx/>
              <a:buChar char="-"/>
              <a:tabLst/>
              <a:defRPr/>
            </a:pPr>
            <a:r>
              <a:rPr lang="fr-FR" sz="1200" b="1" kern="0" dirty="0">
                <a:solidFill>
                  <a:prstClr val="black"/>
                </a:solidFill>
                <a:latin typeface="Calibri"/>
                <a:ea typeface="MS PGothic"/>
              </a:rPr>
              <a:t>Assimilation</a:t>
            </a:r>
            <a:r>
              <a:rPr lang="fr-FR" sz="1200" kern="0" dirty="0">
                <a:solidFill>
                  <a:prstClr val="black"/>
                </a:solidFill>
                <a:latin typeface="Calibri"/>
                <a:ea typeface="MS PGothic"/>
              </a:rPr>
              <a:t> : tentative de digérer ce qui s’est passé, symptômes post traumatiques</a:t>
            </a:r>
          </a:p>
          <a:p>
            <a:pPr marL="285750" marR="0" lvl="0" indent="-285750" algn="just" defTabSz="914400" eaLnBrk="1" fontAlgn="auto" latinLnBrk="0" hangingPunct="1">
              <a:lnSpc>
                <a:spcPct val="100000"/>
              </a:lnSpc>
              <a:spcBef>
                <a:spcPts val="0"/>
              </a:spcBef>
              <a:spcAft>
                <a:spcPts val="0"/>
              </a:spcAft>
              <a:buClrTx/>
              <a:buSzTx/>
              <a:buFontTx/>
              <a:buChar char="-"/>
              <a:tabLst/>
              <a:defRPr/>
            </a:pPr>
            <a:r>
              <a:rPr lang="fr-FR" sz="1200" b="1" kern="0" dirty="0">
                <a:solidFill>
                  <a:prstClr val="black"/>
                </a:solidFill>
                <a:latin typeface="Calibri"/>
                <a:ea typeface="MS PGothic"/>
              </a:rPr>
              <a:t>Résolution</a:t>
            </a:r>
            <a:r>
              <a:rPr lang="fr-FR" sz="1200" kern="0" dirty="0">
                <a:solidFill>
                  <a:prstClr val="black"/>
                </a:solidFill>
                <a:latin typeface="Calibri"/>
                <a:ea typeface="MS PGothic"/>
              </a:rPr>
              <a:t> : intégration de l’événement ou cristallisation des symptômes (Issue)</a:t>
            </a:r>
            <a:endParaRPr kumimoji="0" lang="fr-FR" sz="1050" b="0" i="0" u="none" strike="noStrike" kern="0" cap="none" spc="0" normalizeH="0" baseline="0" noProof="0" dirty="0">
              <a:ln>
                <a:noFill/>
              </a:ln>
              <a:solidFill>
                <a:prstClr val="black"/>
              </a:solidFill>
              <a:effectLst/>
              <a:uLnTx/>
              <a:uFillTx/>
              <a:latin typeface="Calibri"/>
              <a:ea typeface="MS PGothic"/>
            </a:endParaRPr>
          </a:p>
          <a:p>
            <a:endParaRPr lang="fr-FR" dirty="0"/>
          </a:p>
        </p:txBody>
      </p:sp>
      <p:sp>
        <p:nvSpPr>
          <p:cNvPr id="4" name="Espace réservé du numéro de diapositive 3"/>
          <p:cNvSpPr>
            <a:spLocks noGrp="1"/>
          </p:cNvSpPr>
          <p:nvPr>
            <p:ph type="sldNum" sz="quarter" idx="5"/>
          </p:nvPr>
        </p:nvSpPr>
        <p:spPr/>
        <p:txBody>
          <a:bodyPr/>
          <a:lstStyle/>
          <a:p>
            <a:fld id="{A36248ED-C636-4755-BD2A-66A673C835A0}" type="slidenum">
              <a:rPr lang="fr-FR" smtClean="0"/>
              <a:t>8</a:t>
            </a:fld>
            <a:endParaRPr lang="fr-FR"/>
          </a:p>
        </p:txBody>
      </p:sp>
    </p:spTree>
    <p:extLst>
      <p:ext uri="{BB962C8B-B14F-4D97-AF65-F5344CB8AC3E}">
        <p14:creationId xmlns:p14="http://schemas.microsoft.com/office/powerpoint/2010/main" val="1241844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ea typeface="MS PGothic"/>
              </a:rPr>
              <a:t>(faire lien avec les CPS)</a:t>
            </a:r>
          </a:p>
          <a:p>
            <a:pPr marR="0" lvl="0" algn="just" defTabSz="914400" eaLnBrk="1" fontAlgn="auto" latinLnBrk="0" hangingPunct="1">
              <a:lnSpc>
                <a:spcPct val="100000"/>
              </a:lnSpc>
              <a:spcBef>
                <a:spcPts val="0"/>
              </a:spcBef>
              <a:spcAft>
                <a:spcPts val="0"/>
              </a:spcAft>
              <a:buClrTx/>
              <a:buSzTx/>
              <a:tabLst/>
              <a:defRPr/>
            </a:pPr>
            <a:r>
              <a:rPr kumimoji="0" lang="fr-FR" sz="1200" b="0" i="0" u="none" strike="noStrike" kern="0" cap="none" spc="0" normalizeH="0" baseline="0" noProof="0" dirty="0">
                <a:ln>
                  <a:noFill/>
                </a:ln>
                <a:solidFill>
                  <a:prstClr val="black"/>
                </a:solidFill>
                <a:effectLst/>
                <a:uLnTx/>
                <a:uFillTx/>
                <a:ea typeface="MS PGothic"/>
              </a:rPr>
              <a:t>Bouleversement possible des </a:t>
            </a:r>
            <a:r>
              <a:rPr lang="fr-FR" sz="1200" kern="0" dirty="0">
                <a:solidFill>
                  <a:prstClr val="black"/>
                </a:solidFill>
                <a:ea typeface="MS PGothic"/>
              </a:rPr>
              <a:t>croyances</a:t>
            </a:r>
            <a:endParaRPr kumimoji="0" lang="fr-FR" sz="1200" b="0" i="0" u="none" strike="noStrike" kern="0" cap="none" spc="0" normalizeH="0" baseline="0" noProof="0" dirty="0">
              <a:ln>
                <a:noFill/>
              </a:ln>
              <a:solidFill>
                <a:prstClr val="black"/>
              </a:solidFill>
              <a:effectLst/>
              <a:uLnTx/>
              <a:uFillTx/>
              <a:ea typeface="MS PGothic"/>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i="1" kern="0" dirty="0">
                <a:solidFill>
                  <a:prstClr val="black"/>
                </a:solidFill>
                <a:ea typeface="MS PGothic"/>
              </a:rPr>
              <a:t>« Le monde est dangereux, injuste, incontrôlable. » </a:t>
            </a:r>
            <a:r>
              <a:rPr kumimoji="0" lang="fr-FR" sz="1200" b="0" i="0" u="none" strike="noStrike" kern="0" cap="none" spc="0" normalizeH="0" baseline="0" noProof="0" dirty="0">
                <a:ln>
                  <a:noFill/>
                </a:ln>
                <a:solidFill>
                  <a:prstClr val="black"/>
                </a:solidFill>
                <a:effectLst/>
                <a:uLnTx/>
                <a:uFillTx/>
                <a:ea typeface="MS PGothic"/>
              </a:rPr>
              <a:t>: Perte du sentiment de sécurité</a:t>
            </a:r>
          </a:p>
          <a:p>
            <a:pPr algn="just">
              <a:defRPr/>
            </a:pPr>
            <a:r>
              <a:rPr kumimoji="0" lang="fr-FR" sz="1200" b="1" i="1" u="none" strike="noStrike" kern="0" cap="none" spc="0" normalizeH="0" baseline="0" noProof="0" dirty="0">
                <a:ln>
                  <a:noFill/>
                </a:ln>
                <a:solidFill>
                  <a:prstClr val="black"/>
                </a:solidFill>
                <a:effectLst/>
                <a:uLnTx/>
                <a:uFillTx/>
                <a:ea typeface="MS PGothic"/>
              </a:rPr>
              <a:t>« Je suis vulnérable » </a:t>
            </a:r>
            <a:r>
              <a:rPr lang="fr-FR" sz="1200" kern="0" dirty="0">
                <a:solidFill>
                  <a:prstClr val="black"/>
                </a:solidFill>
                <a:ea typeface="MS PGothic"/>
              </a:rPr>
              <a:t>: Sentiment d’impuissance et de faiblesse, </a:t>
            </a:r>
            <a:r>
              <a:rPr kumimoji="0" lang="fr-FR" sz="1200" b="0" i="0" u="none" strike="noStrike" kern="0" cap="none" spc="0" normalizeH="0" baseline="0" noProof="0" dirty="0">
                <a:ln>
                  <a:noFill/>
                </a:ln>
                <a:solidFill>
                  <a:prstClr val="black"/>
                </a:solidFill>
                <a:effectLst/>
                <a:uLnTx/>
                <a:uFillTx/>
                <a:ea typeface="MS PGothic"/>
              </a:rPr>
              <a:t>p</a:t>
            </a:r>
            <a:r>
              <a:rPr lang="fr-FR" sz="1200" kern="0" dirty="0" err="1">
                <a:solidFill>
                  <a:prstClr val="black"/>
                </a:solidFill>
                <a:ea typeface="MS PGothic"/>
              </a:rPr>
              <a:t>erte</a:t>
            </a:r>
            <a:r>
              <a:rPr lang="fr-FR" sz="1200" kern="0" dirty="0">
                <a:solidFill>
                  <a:prstClr val="black"/>
                </a:solidFill>
                <a:ea typeface="MS PGothic"/>
              </a:rPr>
              <a:t> du sentiment d’un contrôle personnel</a:t>
            </a:r>
          </a:p>
          <a:p>
            <a:pPr algn="just">
              <a:defRPr/>
            </a:pPr>
            <a:r>
              <a:rPr kumimoji="0" lang="fr-FR" sz="1200" b="1" i="1" u="none" strike="noStrike" kern="0" cap="none" spc="0" normalizeH="0" baseline="0" noProof="0" dirty="0">
                <a:ln>
                  <a:noFill/>
                </a:ln>
                <a:solidFill>
                  <a:prstClr val="black"/>
                </a:solidFill>
                <a:effectLst/>
                <a:uLnTx/>
                <a:uFillTx/>
                <a:ea typeface="MS PGothic"/>
              </a:rPr>
              <a:t>« Les autres ne sont pas fiables» </a:t>
            </a:r>
            <a:r>
              <a:rPr lang="fr-FR" sz="1200" b="1" kern="0" dirty="0">
                <a:solidFill>
                  <a:prstClr val="black"/>
                </a:solidFill>
                <a:ea typeface="MS PGothic"/>
              </a:rPr>
              <a:t>: </a:t>
            </a:r>
            <a:r>
              <a:rPr lang="fr-FR" sz="1200" kern="0" dirty="0">
                <a:solidFill>
                  <a:prstClr val="black"/>
                </a:solidFill>
                <a:ea typeface="MS PGothic"/>
              </a:rPr>
              <a:t>sentiment de manque de protection</a:t>
            </a:r>
            <a:endParaRPr kumimoji="0" lang="fr-FR" sz="1050" i="0" u="none" strike="noStrike" kern="0" cap="none" spc="0" normalizeH="0" baseline="0" noProof="0" dirty="0">
              <a:ln>
                <a:noFill/>
              </a:ln>
              <a:solidFill>
                <a:prstClr val="black"/>
              </a:solidFill>
              <a:effectLst/>
              <a:uLnTx/>
              <a:uFillTx/>
              <a:latin typeface="Calibri"/>
              <a:ea typeface="MS PGothic"/>
            </a:endParaRPr>
          </a:p>
          <a:p>
            <a:endParaRPr lang="fr-FR" dirty="0"/>
          </a:p>
        </p:txBody>
      </p:sp>
      <p:sp>
        <p:nvSpPr>
          <p:cNvPr id="4" name="Espace réservé du numéro de diapositive 3"/>
          <p:cNvSpPr>
            <a:spLocks noGrp="1"/>
          </p:cNvSpPr>
          <p:nvPr>
            <p:ph type="sldNum" sz="quarter" idx="5"/>
          </p:nvPr>
        </p:nvSpPr>
        <p:spPr/>
        <p:txBody>
          <a:bodyPr/>
          <a:lstStyle/>
          <a:p>
            <a:fld id="{A36248ED-C636-4755-BD2A-66A673C835A0}" type="slidenum">
              <a:rPr lang="fr-FR" smtClean="0"/>
              <a:t>9</a:t>
            </a:fld>
            <a:endParaRPr lang="fr-FR"/>
          </a:p>
        </p:txBody>
      </p:sp>
    </p:spTree>
    <p:extLst>
      <p:ext uri="{BB962C8B-B14F-4D97-AF65-F5344CB8AC3E}">
        <p14:creationId xmlns:p14="http://schemas.microsoft.com/office/powerpoint/2010/main" val="1415422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B00237-209E-4BDD-8DF2-6BCF117598D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A2B59A0-AB94-4DCF-B027-A6588B3F62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AFA504E-B33F-486F-8453-5F1A7AF6F389}"/>
              </a:ext>
            </a:extLst>
          </p:cNvPr>
          <p:cNvSpPr>
            <a:spLocks noGrp="1"/>
          </p:cNvSpPr>
          <p:nvPr>
            <p:ph type="dt" sz="half" idx="10"/>
          </p:nvPr>
        </p:nvSpPr>
        <p:spPr/>
        <p:txBody>
          <a:bodyPr/>
          <a:lstStyle/>
          <a:p>
            <a:fld id="{45F44706-5E89-445E-9521-E38ACC4D7BDB}" type="datetimeFigureOut">
              <a:rPr lang="fr-FR" smtClean="0"/>
              <a:t>18/01/2025</a:t>
            </a:fld>
            <a:endParaRPr lang="fr-FR"/>
          </a:p>
        </p:txBody>
      </p:sp>
      <p:sp>
        <p:nvSpPr>
          <p:cNvPr id="5" name="Espace réservé du pied de page 4">
            <a:extLst>
              <a:ext uri="{FF2B5EF4-FFF2-40B4-BE49-F238E27FC236}">
                <a16:creationId xmlns:a16="http://schemas.microsoft.com/office/drawing/2014/main" id="{299DE345-509C-478C-9972-959EC02ECAC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7E47236-4DEC-4434-82FB-442D4EA7C6FC}"/>
              </a:ext>
            </a:extLst>
          </p:cNvPr>
          <p:cNvSpPr>
            <a:spLocks noGrp="1"/>
          </p:cNvSpPr>
          <p:nvPr>
            <p:ph type="sldNum" sz="quarter" idx="12"/>
          </p:nvPr>
        </p:nvSpPr>
        <p:spPr/>
        <p:txBody>
          <a:bodyPr/>
          <a:lstStyle/>
          <a:p>
            <a:fld id="{E069E45B-4294-41F8-8D87-045E6C7A741C}" type="slidenum">
              <a:rPr lang="fr-FR" smtClean="0"/>
              <a:t>‹N°›</a:t>
            </a:fld>
            <a:endParaRPr lang="fr-FR"/>
          </a:p>
        </p:txBody>
      </p:sp>
    </p:spTree>
    <p:extLst>
      <p:ext uri="{BB962C8B-B14F-4D97-AF65-F5344CB8AC3E}">
        <p14:creationId xmlns:p14="http://schemas.microsoft.com/office/powerpoint/2010/main" val="1263330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CCFFF2-5808-4F6D-BB92-B900355DFC2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12D92A9-AD7C-4CDD-A3F5-8BC4CCD2B2C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955F382-3196-46B7-A76C-5E88B2975B1C}"/>
              </a:ext>
            </a:extLst>
          </p:cNvPr>
          <p:cNvSpPr>
            <a:spLocks noGrp="1"/>
          </p:cNvSpPr>
          <p:nvPr>
            <p:ph type="dt" sz="half" idx="10"/>
          </p:nvPr>
        </p:nvSpPr>
        <p:spPr/>
        <p:txBody>
          <a:bodyPr/>
          <a:lstStyle/>
          <a:p>
            <a:fld id="{45F44706-5E89-445E-9521-E38ACC4D7BDB}" type="datetimeFigureOut">
              <a:rPr lang="fr-FR" smtClean="0"/>
              <a:t>18/01/2025</a:t>
            </a:fld>
            <a:endParaRPr lang="fr-FR"/>
          </a:p>
        </p:txBody>
      </p:sp>
      <p:sp>
        <p:nvSpPr>
          <p:cNvPr id="5" name="Espace réservé du pied de page 4">
            <a:extLst>
              <a:ext uri="{FF2B5EF4-FFF2-40B4-BE49-F238E27FC236}">
                <a16:creationId xmlns:a16="http://schemas.microsoft.com/office/drawing/2014/main" id="{6D495BE1-118D-4B80-8B5C-C8F5DE1E7A1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CDEAF04-4376-4000-90EB-844AFC865DD1}"/>
              </a:ext>
            </a:extLst>
          </p:cNvPr>
          <p:cNvSpPr>
            <a:spLocks noGrp="1"/>
          </p:cNvSpPr>
          <p:nvPr>
            <p:ph type="sldNum" sz="quarter" idx="12"/>
          </p:nvPr>
        </p:nvSpPr>
        <p:spPr/>
        <p:txBody>
          <a:bodyPr/>
          <a:lstStyle/>
          <a:p>
            <a:fld id="{E069E45B-4294-41F8-8D87-045E6C7A741C}" type="slidenum">
              <a:rPr lang="fr-FR" smtClean="0"/>
              <a:t>‹N°›</a:t>
            </a:fld>
            <a:endParaRPr lang="fr-FR"/>
          </a:p>
        </p:txBody>
      </p:sp>
    </p:spTree>
    <p:extLst>
      <p:ext uri="{BB962C8B-B14F-4D97-AF65-F5344CB8AC3E}">
        <p14:creationId xmlns:p14="http://schemas.microsoft.com/office/powerpoint/2010/main" val="2881318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9F6606D-32AB-40F3-A2F6-98AC7B99818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7F2B412-A538-4DD7-A089-84448A50CED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0B23B1-AA71-4777-851B-4CC09CC0F7A7}"/>
              </a:ext>
            </a:extLst>
          </p:cNvPr>
          <p:cNvSpPr>
            <a:spLocks noGrp="1"/>
          </p:cNvSpPr>
          <p:nvPr>
            <p:ph type="dt" sz="half" idx="10"/>
          </p:nvPr>
        </p:nvSpPr>
        <p:spPr/>
        <p:txBody>
          <a:bodyPr/>
          <a:lstStyle/>
          <a:p>
            <a:fld id="{45F44706-5E89-445E-9521-E38ACC4D7BDB}" type="datetimeFigureOut">
              <a:rPr lang="fr-FR" smtClean="0"/>
              <a:t>18/01/2025</a:t>
            </a:fld>
            <a:endParaRPr lang="fr-FR"/>
          </a:p>
        </p:txBody>
      </p:sp>
      <p:sp>
        <p:nvSpPr>
          <p:cNvPr id="5" name="Espace réservé du pied de page 4">
            <a:extLst>
              <a:ext uri="{FF2B5EF4-FFF2-40B4-BE49-F238E27FC236}">
                <a16:creationId xmlns:a16="http://schemas.microsoft.com/office/drawing/2014/main" id="{7B40D717-4186-447A-A53F-1BC1EFC2405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DC8C70C-9436-4A1C-BB32-DCD6232FEB35}"/>
              </a:ext>
            </a:extLst>
          </p:cNvPr>
          <p:cNvSpPr>
            <a:spLocks noGrp="1"/>
          </p:cNvSpPr>
          <p:nvPr>
            <p:ph type="sldNum" sz="quarter" idx="12"/>
          </p:nvPr>
        </p:nvSpPr>
        <p:spPr/>
        <p:txBody>
          <a:bodyPr/>
          <a:lstStyle/>
          <a:p>
            <a:fld id="{E069E45B-4294-41F8-8D87-045E6C7A741C}" type="slidenum">
              <a:rPr lang="fr-FR" smtClean="0"/>
              <a:t>‹N°›</a:t>
            </a:fld>
            <a:endParaRPr lang="fr-FR"/>
          </a:p>
        </p:txBody>
      </p:sp>
    </p:spTree>
    <p:extLst>
      <p:ext uri="{BB962C8B-B14F-4D97-AF65-F5344CB8AC3E}">
        <p14:creationId xmlns:p14="http://schemas.microsoft.com/office/powerpoint/2010/main" val="3181412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5811D2-5117-40A9-957D-73DC461D771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33D1600-6FE7-4E24-A653-A42E7CB4E1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B8F724F-9BCB-4564-AA00-894F2D5D11B3}"/>
              </a:ext>
            </a:extLst>
          </p:cNvPr>
          <p:cNvSpPr>
            <a:spLocks noGrp="1"/>
          </p:cNvSpPr>
          <p:nvPr>
            <p:ph type="dt" sz="half" idx="10"/>
          </p:nvPr>
        </p:nvSpPr>
        <p:spPr/>
        <p:txBody>
          <a:bodyPr/>
          <a:lstStyle/>
          <a:p>
            <a:fld id="{BF33BB80-0431-4AB5-B5E6-7F7AEBD9E559}" type="datetimeFigureOut">
              <a:rPr lang="fr-FR" smtClean="0"/>
              <a:t>18/01/2025</a:t>
            </a:fld>
            <a:endParaRPr lang="fr-FR"/>
          </a:p>
        </p:txBody>
      </p:sp>
      <p:sp>
        <p:nvSpPr>
          <p:cNvPr id="5" name="Espace réservé du pied de page 4">
            <a:extLst>
              <a:ext uri="{FF2B5EF4-FFF2-40B4-BE49-F238E27FC236}">
                <a16:creationId xmlns:a16="http://schemas.microsoft.com/office/drawing/2014/main" id="{1E9D27DC-5959-4B31-A300-63DA6F6F46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9BE3D8C-8EA4-44E1-92BF-B35A5EA5355F}"/>
              </a:ext>
            </a:extLst>
          </p:cNvPr>
          <p:cNvSpPr>
            <a:spLocks noGrp="1"/>
          </p:cNvSpPr>
          <p:nvPr>
            <p:ph type="sldNum" sz="quarter" idx="12"/>
          </p:nvPr>
        </p:nvSpPr>
        <p:spPr/>
        <p:txBody>
          <a:bodyPr/>
          <a:lstStyle/>
          <a:p>
            <a:fld id="{F2BE0C19-8C44-4F02-A2D4-B7E4DFC21D2E}" type="slidenum">
              <a:rPr lang="fr-FR" smtClean="0"/>
              <a:t>‹N°›</a:t>
            </a:fld>
            <a:endParaRPr lang="fr-FR"/>
          </a:p>
        </p:txBody>
      </p:sp>
    </p:spTree>
    <p:extLst>
      <p:ext uri="{BB962C8B-B14F-4D97-AF65-F5344CB8AC3E}">
        <p14:creationId xmlns:p14="http://schemas.microsoft.com/office/powerpoint/2010/main" val="909058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A6C73A-4E53-400A-9DA6-57C62AF6220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5E15627-ED16-4BC6-A7A8-A2555CC7854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2E2004D-546B-4AD4-985E-CE6EDB843D3D}"/>
              </a:ext>
            </a:extLst>
          </p:cNvPr>
          <p:cNvSpPr>
            <a:spLocks noGrp="1"/>
          </p:cNvSpPr>
          <p:nvPr>
            <p:ph type="dt" sz="half" idx="10"/>
          </p:nvPr>
        </p:nvSpPr>
        <p:spPr/>
        <p:txBody>
          <a:bodyPr/>
          <a:lstStyle/>
          <a:p>
            <a:fld id="{BF33BB80-0431-4AB5-B5E6-7F7AEBD9E559}" type="datetimeFigureOut">
              <a:rPr lang="fr-FR" smtClean="0"/>
              <a:t>18/01/2025</a:t>
            </a:fld>
            <a:endParaRPr lang="fr-FR"/>
          </a:p>
        </p:txBody>
      </p:sp>
      <p:sp>
        <p:nvSpPr>
          <p:cNvPr id="5" name="Espace réservé du pied de page 4">
            <a:extLst>
              <a:ext uri="{FF2B5EF4-FFF2-40B4-BE49-F238E27FC236}">
                <a16:creationId xmlns:a16="http://schemas.microsoft.com/office/drawing/2014/main" id="{9E06B3B1-FB2C-4CEF-BBC3-9D4C6C62CB6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D90C99B-76CC-4B6B-9854-AEC226EA7C90}"/>
              </a:ext>
            </a:extLst>
          </p:cNvPr>
          <p:cNvSpPr>
            <a:spLocks noGrp="1"/>
          </p:cNvSpPr>
          <p:nvPr>
            <p:ph type="sldNum" sz="quarter" idx="12"/>
          </p:nvPr>
        </p:nvSpPr>
        <p:spPr/>
        <p:txBody>
          <a:bodyPr/>
          <a:lstStyle/>
          <a:p>
            <a:fld id="{F2BE0C19-8C44-4F02-A2D4-B7E4DFC21D2E}" type="slidenum">
              <a:rPr lang="fr-FR" smtClean="0"/>
              <a:t>‹N°›</a:t>
            </a:fld>
            <a:endParaRPr lang="fr-FR"/>
          </a:p>
        </p:txBody>
      </p:sp>
    </p:spTree>
    <p:extLst>
      <p:ext uri="{BB962C8B-B14F-4D97-AF65-F5344CB8AC3E}">
        <p14:creationId xmlns:p14="http://schemas.microsoft.com/office/powerpoint/2010/main" val="1729485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0BE082-3CF2-4D63-BA0E-326BF02699E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8FEB937-C7DA-4B82-8AC0-00853D9D51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509F185-141C-4106-9394-29F308709BA8}"/>
              </a:ext>
            </a:extLst>
          </p:cNvPr>
          <p:cNvSpPr>
            <a:spLocks noGrp="1"/>
          </p:cNvSpPr>
          <p:nvPr>
            <p:ph type="dt" sz="half" idx="10"/>
          </p:nvPr>
        </p:nvSpPr>
        <p:spPr/>
        <p:txBody>
          <a:bodyPr/>
          <a:lstStyle/>
          <a:p>
            <a:fld id="{BF33BB80-0431-4AB5-B5E6-7F7AEBD9E559}" type="datetimeFigureOut">
              <a:rPr lang="fr-FR" smtClean="0"/>
              <a:t>18/01/2025</a:t>
            </a:fld>
            <a:endParaRPr lang="fr-FR"/>
          </a:p>
        </p:txBody>
      </p:sp>
      <p:sp>
        <p:nvSpPr>
          <p:cNvPr id="5" name="Espace réservé du pied de page 4">
            <a:extLst>
              <a:ext uri="{FF2B5EF4-FFF2-40B4-BE49-F238E27FC236}">
                <a16:creationId xmlns:a16="http://schemas.microsoft.com/office/drawing/2014/main" id="{9509E7B5-5644-4047-A61D-C9EF5207C34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0C49E73-4D00-4605-8C25-14B4D7620BE6}"/>
              </a:ext>
            </a:extLst>
          </p:cNvPr>
          <p:cNvSpPr>
            <a:spLocks noGrp="1"/>
          </p:cNvSpPr>
          <p:nvPr>
            <p:ph type="sldNum" sz="quarter" idx="12"/>
          </p:nvPr>
        </p:nvSpPr>
        <p:spPr/>
        <p:txBody>
          <a:bodyPr/>
          <a:lstStyle/>
          <a:p>
            <a:fld id="{F2BE0C19-8C44-4F02-A2D4-B7E4DFC21D2E}" type="slidenum">
              <a:rPr lang="fr-FR" smtClean="0"/>
              <a:t>‹N°›</a:t>
            </a:fld>
            <a:endParaRPr lang="fr-FR"/>
          </a:p>
        </p:txBody>
      </p:sp>
    </p:spTree>
    <p:extLst>
      <p:ext uri="{BB962C8B-B14F-4D97-AF65-F5344CB8AC3E}">
        <p14:creationId xmlns:p14="http://schemas.microsoft.com/office/powerpoint/2010/main" val="4242187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B215F3-31E4-4CE8-9BA5-E3A8DA570F1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F38C001-72D1-41E4-B80A-FB1124D822E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1D6C468-E83D-4763-BDF2-8C0457E6E74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5C16D52-1310-433E-8317-35A4981BCFFE}"/>
              </a:ext>
            </a:extLst>
          </p:cNvPr>
          <p:cNvSpPr>
            <a:spLocks noGrp="1"/>
          </p:cNvSpPr>
          <p:nvPr>
            <p:ph type="dt" sz="half" idx="10"/>
          </p:nvPr>
        </p:nvSpPr>
        <p:spPr/>
        <p:txBody>
          <a:bodyPr/>
          <a:lstStyle/>
          <a:p>
            <a:fld id="{BF33BB80-0431-4AB5-B5E6-7F7AEBD9E559}" type="datetimeFigureOut">
              <a:rPr lang="fr-FR" smtClean="0"/>
              <a:t>18/01/2025</a:t>
            </a:fld>
            <a:endParaRPr lang="fr-FR"/>
          </a:p>
        </p:txBody>
      </p:sp>
      <p:sp>
        <p:nvSpPr>
          <p:cNvPr id="6" name="Espace réservé du pied de page 5">
            <a:extLst>
              <a:ext uri="{FF2B5EF4-FFF2-40B4-BE49-F238E27FC236}">
                <a16:creationId xmlns:a16="http://schemas.microsoft.com/office/drawing/2014/main" id="{BB1153EA-5240-4B4B-A994-FB9109986F1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C7B75E3-EFAF-409F-93FF-B925B76CE8C8}"/>
              </a:ext>
            </a:extLst>
          </p:cNvPr>
          <p:cNvSpPr>
            <a:spLocks noGrp="1"/>
          </p:cNvSpPr>
          <p:nvPr>
            <p:ph type="sldNum" sz="quarter" idx="12"/>
          </p:nvPr>
        </p:nvSpPr>
        <p:spPr/>
        <p:txBody>
          <a:bodyPr/>
          <a:lstStyle/>
          <a:p>
            <a:fld id="{F2BE0C19-8C44-4F02-A2D4-B7E4DFC21D2E}" type="slidenum">
              <a:rPr lang="fr-FR" smtClean="0"/>
              <a:t>‹N°›</a:t>
            </a:fld>
            <a:endParaRPr lang="fr-FR"/>
          </a:p>
        </p:txBody>
      </p:sp>
    </p:spTree>
    <p:extLst>
      <p:ext uri="{BB962C8B-B14F-4D97-AF65-F5344CB8AC3E}">
        <p14:creationId xmlns:p14="http://schemas.microsoft.com/office/powerpoint/2010/main" val="12411343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86132A-867B-4790-94C6-8D74E3C8A3D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FF35E78-3637-42FC-AEEF-6AC98BB3FC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BA33570-D1C5-40EE-A0AB-72DB77A56A45}"/>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454F0D57-0EEB-4C97-81B6-B64732CA81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0C2EE59-8281-438E-9C0E-3069594F044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FDB61E3-1112-4849-883E-C9B9C7366D4D}"/>
              </a:ext>
            </a:extLst>
          </p:cNvPr>
          <p:cNvSpPr>
            <a:spLocks noGrp="1"/>
          </p:cNvSpPr>
          <p:nvPr>
            <p:ph type="dt" sz="half" idx="10"/>
          </p:nvPr>
        </p:nvSpPr>
        <p:spPr/>
        <p:txBody>
          <a:bodyPr/>
          <a:lstStyle/>
          <a:p>
            <a:fld id="{BF33BB80-0431-4AB5-B5E6-7F7AEBD9E559}" type="datetimeFigureOut">
              <a:rPr lang="fr-FR" smtClean="0"/>
              <a:t>18/01/2025</a:t>
            </a:fld>
            <a:endParaRPr lang="fr-FR"/>
          </a:p>
        </p:txBody>
      </p:sp>
      <p:sp>
        <p:nvSpPr>
          <p:cNvPr id="8" name="Espace réservé du pied de page 7">
            <a:extLst>
              <a:ext uri="{FF2B5EF4-FFF2-40B4-BE49-F238E27FC236}">
                <a16:creationId xmlns:a16="http://schemas.microsoft.com/office/drawing/2014/main" id="{32E12C08-2D92-43A7-BF16-91023D065D0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1B6ADAD-492F-4EE4-A408-BF3E57EF8C72}"/>
              </a:ext>
            </a:extLst>
          </p:cNvPr>
          <p:cNvSpPr>
            <a:spLocks noGrp="1"/>
          </p:cNvSpPr>
          <p:nvPr>
            <p:ph type="sldNum" sz="quarter" idx="12"/>
          </p:nvPr>
        </p:nvSpPr>
        <p:spPr/>
        <p:txBody>
          <a:bodyPr/>
          <a:lstStyle/>
          <a:p>
            <a:fld id="{F2BE0C19-8C44-4F02-A2D4-B7E4DFC21D2E}" type="slidenum">
              <a:rPr lang="fr-FR" smtClean="0"/>
              <a:t>‹N°›</a:t>
            </a:fld>
            <a:endParaRPr lang="fr-FR"/>
          </a:p>
        </p:txBody>
      </p:sp>
    </p:spTree>
    <p:extLst>
      <p:ext uri="{BB962C8B-B14F-4D97-AF65-F5344CB8AC3E}">
        <p14:creationId xmlns:p14="http://schemas.microsoft.com/office/powerpoint/2010/main" val="766029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181A51-25C0-4E9B-8369-F9E21F5EAC5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B141C86-A102-4915-A497-0DFAA2E289E0}"/>
              </a:ext>
            </a:extLst>
          </p:cNvPr>
          <p:cNvSpPr>
            <a:spLocks noGrp="1"/>
          </p:cNvSpPr>
          <p:nvPr>
            <p:ph type="dt" sz="half" idx="10"/>
          </p:nvPr>
        </p:nvSpPr>
        <p:spPr/>
        <p:txBody>
          <a:bodyPr/>
          <a:lstStyle/>
          <a:p>
            <a:fld id="{BF33BB80-0431-4AB5-B5E6-7F7AEBD9E559}" type="datetimeFigureOut">
              <a:rPr lang="fr-FR" smtClean="0"/>
              <a:t>18/01/2025</a:t>
            </a:fld>
            <a:endParaRPr lang="fr-FR"/>
          </a:p>
        </p:txBody>
      </p:sp>
      <p:sp>
        <p:nvSpPr>
          <p:cNvPr id="4" name="Espace réservé du pied de page 3">
            <a:extLst>
              <a:ext uri="{FF2B5EF4-FFF2-40B4-BE49-F238E27FC236}">
                <a16:creationId xmlns:a16="http://schemas.microsoft.com/office/drawing/2014/main" id="{0F11D9AF-29FA-45FC-A632-C43B1B75D39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3B9BEB5-4248-4538-B8E0-F98418228C12}"/>
              </a:ext>
            </a:extLst>
          </p:cNvPr>
          <p:cNvSpPr>
            <a:spLocks noGrp="1"/>
          </p:cNvSpPr>
          <p:nvPr>
            <p:ph type="sldNum" sz="quarter" idx="12"/>
          </p:nvPr>
        </p:nvSpPr>
        <p:spPr/>
        <p:txBody>
          <a:bodyPr/>
          <a:lstStyle/>
          <a:p>
            <a:fld id="{F2BE0C19-8C44-4F02-A2D4-B7E4DFC21D2E}" type="slidenum">
              <a:rPr lang="fr-FR" smtClean="0"/>
              <a:t>‹N°›</a:t>
            </a:fld>
            <a:endParaRPr lang="fr-FR"/>
          </a:p>
        </p:txBody>
      </p:sp>
    </p:spTree>
    <p:extLst>
      <p:ext uri="{BB962C8B-B14F-4D97-AF65-F5344CB8AC3E}">
        <p14:creationId xmlns:p14="http://schemas.microsoft.com/office/powerpoint/2010/main" val="5420830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D8E3181-2CD1-48BB-B243-A327DB671857}"/>
              </a:ext>
            </a:extLst>
          </p:cNvPr>
          <p:cNvSpPr>
            <a:spLocks noGrp="1"/>
          </p:cNvSpPr>
          <p:nvPr>
            <p:ph type="dt" sz="half" idx="10"/>
          </p:nvPr>
        </p:nvSpPr>
        <p:spPr/>
        <p:txBody>
          <a:bodyPr/>
          <a:lstStyle/>
          <a:p>
            <a:fld id="{BF33BB80-0431-4AB5-B5E6-7F7AEBD9E559}" type="datetimeFigureOut">
              <a:rPr lang="fr-FR" smtClean="0"/>
              <a:t>18/01/2025</a:t>
            </a:fld>
            <a:endParaRPr lang="fr-FR"/>
          </a:p>
        </p:txBody>
      </p:sp>
      <p:sp>
        <p:nvSpPr>
          <p:cNvPr id="3" name="Espace réservé du pied de page 2">
            <a:extLst>
              <a:ext uri="{FF2B5EF4-FFF2-40B4-BE49-F238E27FC236}">
                <a16:creationId xmlns:a16="http://schemas.microsoft.com/office/drawing/2014/main" id="{CCC23904-753B-46B4-8DC7-AB970FE08E0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7376682-DB77-4054-A3FD-5719BB21BB58}"/>
              </a:ext>
            </a:extLst>
          </p:cNvPr>
          <p:cNvSpPr>
            <a:spLocks noGrp="1"/>
          </p:cNvSpPr>
          <p:nvPr>
            <p:ph type="sldNum" sz="quarter" idx="12"/>
          </p:nvPr>
        </p:nvSpPr>
        <p:spPr/>
        <p:txBody>
          <a:bodyPr/>
          <a:lstStyle/>
          <a:p>
            <a:fld id="{F2BE0C19-8C44-4F02-A2D4-B7E4DFC21D2E}" type="slidenum">
              <a:rPr lang="fr-FR" smtClean="0"/>
              <a:t>‹N°›</a:t>
            </a:fld>
            <a:endParaRPr lang="fr-FR"/>
          </a:p>
        </p:txBody>
      </p:sp>
    </p:spTree>
    <p:extLst>
      <p:ext uri="{BB962C8B-B14F-4D97-AF65-F5344CB8AC3E}">
        <p14:creationId xmlns:p14="http://schemas.microsoft.com/office/powerpoint/2010/main" val="1454043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12237B-2CA3-48C3-A135-16969A6669E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39F97E0-CC60-495A-BEC7-D57D7038CE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490FD11-BAAF-4814-B6E0-2F11AA99F0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C912B5-4003-4E22-ABA9-35D2E1F47676}"/>
              </a:ext>
            </a:extLst>
          </p:cNvPr>
          <p:cNvSpPr>
            <a:spLocks noGrp="1"/>
          </p:cNvSpPr>
          <p:nvPr>
            <p:ph type="dt" sz="half" idx="10"/>
          </p:nvPr>
        </p:nvSpPr>
        <p:spPr/>
        <p:txBody>
          <a:bodyPr/>
          <a:lstStyle/>
          <a:p>
            <a:fld id="{BF33BB80-0431-4AB5-B5E6-7F7AEBD9E559}" type="datetimeFigureOut">
              <a:rPr lang="fr-FR" smtClean="0"/>
              <a:t>18/01/2025</a:t>
            </a:fld>
            <a:endParaRPr lang="fr-FR"/>
          </a:p>
        </p:txBody>
      </p:sp>
      <p:sp>
        <p:nvSpPr>
          <p:cNvPr id="6" name="Espace réservé du pied de page 5">
            <a:extLst>
              <a:ext uri="{FF2B5EF4-FFF2-40B4-BE49-F238E27FC236}">
                <a16:creationId xmlns:a16="http://schemas.microsoft.com/office/drawing/2014/main" id="{7A1F47AA-362F-4A51-926B-7CE1589B66C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F5423EA-B5CD-4CF2-96B6-F901554137F0}"/>
              </a:ext>
            </a:extLst>
          </p:cNvPr>
          <p:cNvSpPr>
            <a:spLocks noGrp="1"/>
          </p:cNvSpPr>
          <p:nvPr>
            <p:ph type="sldNum" sz="quarter" idx="12"/>
          </p:nvPr>
        </p:nvSpPr>
        <p:spPr/>
        <p:txBody>
          <a:bodyPr/>
          <a:lstStyle/>
          <a:p>
            <a:fld id="{F2BE0C19-8C44-4F02-A2D4-B7E4DFC21D2E}" type="slidenum">
              <a:rPr lang="fr-FR" smtClean="0"/>
              <a:t>‹N°›</a:t>
            </a:fld>
            <a:endParaRPr lang="fr-FR"/>
          </a:p>
        </p:txBody>
      </p:sp>
    </p:spTree>
    <p:extLst>
      <p:ext uri="{BB962C8B-B14F-4D97-AF65-F5344CB8AC3E}">
        <p14:creationId xmlns:p14="http://schemas.microsoft.com/office/powerpoint/2010/main" val="3390245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224C58-AE99-4523-BD38-9025CB1DF51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7122CF8-CE6C-48C0-B7B1-356119A5CAD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8F6C454-1D03-4634-A3D8-5F26589287AD}"/>
              </a:ext>
            </a:extLst>
          </p:cNvPr>
          <p:cNvSpPr>
            <a:spLocks noGrp="1"/>
          </p:cNvSpPr>
          <p:nvPr>
            <p:ph type="dt" sz="half" idx="10"/>
          </p:nvPr>
        </p:nvSpPr>
        <p:spPr/>
        <p:txBody>
          <a:bodyPr/>
          <a:lstStyle/>
          <a:p>
            <a:fld id="{45F44706-5E89-445E-9521-E38ACC4D7BDB}" type="datetimeFigureOut">
              <a:rPr lang="fr-FR" smtClean="0"/>
              <a:t>18/01/2025</a:t>
            </a:fld>
            <a:endParaRPr lang="fr-FR"/>
          </a:p>
        </p:txBody>
      </p:sp>
      <p:sp>
        <p:nvSpPr>
          <p:cNvPr id="5" name="Espace réservé du pied de page 4">
            <a:extLst>
              <a:ext uri="{FF2B5EF4-FFF2-40B4-BE49-F238E27FC236}">
                <a16:creationId xmlns:a16="http://schemas.microsoft.com/office/drawing/2014/main" id="{50F3D505-9567-497C-BFBE-05AA6D0FF7E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F87EB27-BA08-4259-883D-9798AC16F1D3}"/>
              </a:ext>
            </a:extLst>
          </p:cNvPr>
          <p:cNvSpPr>
            <a:spLocks noGrp="1"/>
          </p:cNvSpPr>
          <p:nvPr>
            <p:ph type="sldNum" sz="quarter" idx="12"/>
          </p:nvPr>
        </p:nvSpPr>
        <p:spPr/>
        <p:txBody>
          <a:bodyPr/>
          <a:lstStyle/>
          <a:p>
            <a:fld id="{E069E45B-4294-41F8-8D87-045E6C7A741C}" type="slidenum">
              <a:rPr lang="fr-FR" smtClean="0"/>
              <a:t>‹N°›</a:t>
            </a:fld>
            <a:endParaRPr lang="fr-FR"/>
          </a:p>
        </p:txBody>
      </p:sp>
    </p:spTree>
    <p:extLst>
      <p:ext uri="{BB962C8B-B14F-4D97-AF65-F5344CB8AC3E}">
        <p14:creationId xmlns:p14="http://schemas.microsoft.com/office/powerpoint/2010/main" val="13825874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794BEB-7289-4ABF-A33E-17B5176C79C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EA64889-ACCC-42E1-8260-A3A08FF12D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D5FA44E-615D-4D10-9070-44DD86007C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E082FD0-BEFB-45B6-A24F-269EA630A664}"/>
              </a:ext>
            </a:extLst>
          </p:cNvPr>
          <p:cNvSpPr>
            <a:spLocks noGrp="1"/>
          </p:cNvSpPr>
          <p:nvPr>
            <p:ph type="dt" sz="half" idx="10"/>
          </p:nvPr>
        </p:nvSpPr>
        <p:spPr/>
        <p:txBody>
          <a:bodyPr/>
          <a:lstStyle/>
          <a:p>
            <a:fld id="{BF33BB80-0431-4AB5-B5E6-7F7AEBD9E559}" type="datetimeFigureOut">
              <a:rPr lang="fr-FR" smtClean="0"/>
              <a:t>18/01/2025</a:t>
            </a:fld>
            <a:endParaRPr lang="fr-FR"/>
          </a:p>
        </p:txBody>
      </p:sp>
      <p:sp>
        <p:nvSpPr>
          <p:cNvPr id="6" name="Espace réservé du pied de page 5">
            <a:extLst>
              <a:ext uri="{FF2B5EF4-FFF2-40B4-BE49-F238E27FC236}">
                <a16:creationId xmlns:a16="http://schemas.microsoft.com/office/drawing/2014/main" id="{3FC960C8-B155-4B38-A87F-E30E256A0FC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D9565F3-CEC9-4D40-BE42-FB4987B15CC5}"/>
              </a:ext>
            </a:extLst>
          </p:cNvPr>
          <p:cNvSpPr>
            <a:spLocks noGrp="1"/>
          </p:cNvSpPr>
          <p:nvPr>
            <p:ph type="sldNum" sz="quarter" idx="12"/>
          </p:nvPr>
        </p:nvSpPr>
        <p:spPr/>
        <p:txBody>
          <a:bodyPr/>
          <a:lstStyle/>
          <a:p>
            <a:fld id="{F2BE0C19-8C44-4F02-A2D4-B7E4DFC21D2E}" type="slidenum">
              <a:rPr lang="fr-FR" smtClean="0"/>
              <a:t>‹N°›</a:t>
            </a:fld>
            <a:endParaRPr lang="fr-FR"/>
          </a:p>
        </p:txBody>
      </p:sp>
    </p:spTree>
    <p:extLst>
      <p:ext uri="{BB962C8B-B14F-4D97-AF65-F5344CB8AC3E}">
        <p14:creationId xmlns:p14="http://schemas.microsoft.com/office/powerpoint/2010/main" val="3690036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C7D0E5-B25C-4E08-A801-CB20429B22F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AC8C9B2-CD78-4BEB-B512-E0C63E94471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82D1991-CDCD-4A8A-82F5-D39CBEEB567E}"/>
              </a:ext>
            </a:extLst>
          </p:cNvPr>
          <p:cNvSpPr>
            <a:spLocks noGrp="1"/>
          </p:cNvSpPr>
          <p:nvPr>
            <p:ph type="dt" sz="half" idx="10"/>
          </p:nvPr>
        </p:nvSpPr>
        <p:spPr/>
        <p:txBody>
          <a:bodyPr/>
          <a:lstStyle/>
          <a:p>
            <a:fld id="{BF33BB80-0431-4AB5-B5E6-7F7AEBD9E559}" type="datetimeFigureOut">
              <a:rPr lang="fr-FR" smtClean="0"/>
              <a:t>18/01/2025</a:t>
            </a:fld>
            <a:endParaRPr lang="fr-FR"/>
          </a:p>
        </p:txBody>
      </p:sp>
      <p:sp>
        <p:nvSpPr>
          <p:cNvPr id="5" name="Espace réservé du pied de page 4">
            <a:extLst>
              <a:ext uri="{FF2B5EF4-FFF2-40B4-BE49-F238E27FC236}">
                <a16:creationId xmlns:a16="http://schemas.microsoft.com/office/drawing/2014/main" id="{905F2D30-753C-41FC-823A-FBC443C2270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D24256D-40CC-4D9F-87DB-D167C5DA31DF}"/>
              </a:ext>
            </a:extLst>
          </p:cNvPr>
          <p:cNvSpPr>
            <a:spLocks noGrp="1"/>
          </p:cNvSpPr>
          <p:nvPr>
            <p:ph type="sldNum" sz="quarter" idx="12"/>
          </p:nvPr>
        </p:nvSpPr>
        <p:spPr/>
        <p:txBody>
          <a:bodyPr/>
          <a:lstStyle/>
          <a:p>
            <a:fld id="{F2BE0C19-8C44-4F02-A2D4-B7E4DFC21D2E}" type="slidenum">
              <a:rPr lang="fr-FR" smtClean="0"/>
              <a:t>‹N°›</a:t>
            </a:fld>
            <a:endParaRPr lang="fr-FR"/>
          </a:p>
        </p:txBody>
      </p:sp>
    </p:spTree>
    <p:extLst>
      <p:ext uri="{BB962C8B-B14F-4D97-AF65-F5344CB8AC3E}">
        <p14:creationId xmlns:p14="http://schemas.microsoft.com/office/powerpoint/2010/main" val="37255174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C895F1C-2EB0-4148-B07F-00DB8BD8AC6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07C5C4B-6D2E-4A15-B9C6-AD8948264F0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5C447D0-132F-4E58-80AF-5FCA7E2B919E}"/>
              </a:ext>
            </a:extLst>
          </p:cNvPr>
          <p:cNvSpPr>
            <a:spLocks noGrp="1"/>
          </p:cNvSpPr>
          <p:nvPr>
            <p:ph type="dt" sz="half" idx="10"/>
          </p:nvPr>
        </p:nvSpPr>
        <p:spPr/>
        <p:txBody>
          <a:bodyPr/>
          <a:lstStyle/>
          <a:p>
            <a:fld id="{BF33BB80-0431-4AB5-B5E6-7F7AEBD9E559}" type="datetimeFigureOut">
              <a:rPr lang="fr-FR" smtClean="0"/>
              <a:t>18/01/2025</a:t>
            </a:fld>
            <a:endParaRPr lang="fr-FR"/>
          </a:p>
        </p:txBody>
      </p:sp>
      <p:sp>
        <p:nvSpPr>
          <p:cNvPr id="5" name="Espace réservé du pied de page 4">
            <a:extLst>
              <a:ext uri="{FF2B5EF4-FFF2-40B4-BE49-F238E27FC236}">
                <a16:creationId xmlns:a16="http://schemas.microsoft.com/office/drawing/2014/main" id="{A2123DD4-6C2A-464C-87E4-A356C57F1DF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94A7183-921D-4F12-8495-72D773097073}"/>
              </a:ext>
            </a:extLst>
          </p:cNvPr>
          <p:cNvSpPr>
            <a:spLocks noGrp="1"/>
          </p:cNvSpPr>
          <p:nvPr>
            <p:ph type="sldNum" sz="quarter" idx="12"/>
          </p:nvPr>
        </p:nvSpPr>
        <p:spPr/>
        <p:txBody>
          <a:bodyPr/>
          <a:lstStyle/>
          <a:p>
            <a:fld id="{F2BE0C19-8C44-4F02-A2D4-B7E4DFC21D2E}" type="slidenum">
              <a:rPr lang="fr-FR" smtClean="0"/>
              <a:t>‹N°›</a:t>
            </a:fld>
            <a:endParaRPr lang="fr-FR"/>
          </a:p>
        </p:txBody>
      </p:sp>
    </p:spTree>
    <p:extLst>
      <p:ext uri="{BB962C8B-B14F-4D97-AF65-F5344CB8AC3E}">
        <p14:creationId xmlns:p14="http://schemas.microsoft.com/office/powerpoint/2010/main" val="6143186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479999" y="1200000"/>
            <a:ext cx="11232000" cy="960000"/>
          </a:xfrm>
        </p:spPr>
        <p:txBody>
          <a:bodyPr/>
          <a:lstStyle/>
          <a:p>
            <a:r>
              <a:rPr lang="fr-FR" noProof="0" dirty="0"/>
              <a:t>Titre</a:t>
            </a:r>
            <a:endParaRPr lang="fr-FR" dirty="0"/>
          </a:p>
        </p:txBody>
      </p:sp>
      <p:sp>
        <p:nvSpPr>
          <p:cNvPr id="5" name="Espace réservé de la date 4"/>
          <p:cNvSpPr>
            <a:spLocks noGrp="1"/>
          </p:cNvSpPr>
          <p:nvPr>
            <p:ph type="dt" sz="half" idx="10"/>
          </p:nvPr>
        </p:nvSpPr>
        <p:spPr bwMode="gray"/>
        <p:txBody>
          <a:bodyPr/>
          <a:lstStyle/>
          <a:p>
            <a:pPr algn="r"/>
            <a:r>
              <a:rPr lang="fr-FR" cap="all"/>
              <a:t>XX/XX/XXXX</a:t>
            </a:r>
            <a:endParaRPr lang="fr-FR" cap="all" dirty="0"/>
          </a:p>
        </p:txBody>
      </p:sp>
      <p:sp>
        <p:nvSpPr>
          <p:cNvPr id="6" name="Espace réservé du pied de page 5"/>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9" name="Espace réservé du contenu 8"/>
          <p:cNvSpPr>
            <a:spLocks noGrp="1"/>
          </p:cNvSpPr>
          <p:nvPr>
            <p:ph sz="quarter" idx="14" hasCustomPrompt="1"/>
          </p:nvPr>
        </p:nvSpPr>
        <p:spPr bwMode="gray">
          <a:xfrm>
            <a:off x="479997" y="2448000"/>
            <a:ext cx="11232000" cy="3432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4416000" y="240000"/>
            <a:ext cx="7296000" cy="480000"/>
          </a:xfrm>
        </p:spPr>
        <p:txBody>
          <a:bodyPr/>
          <a:lstStyle>
            <a:lvl1pPr marL="143996" indent="-143996" algn="r">
              <a:spcAft>
                <a:spcPts val="0"/>
              </a:spcAft>
              <a:buFont typeface="+mj-lt"/>
              <a:buAutoNum type="arabicPeriod"/>
              <a:defRPr sz="1000" b="1"/>
            </a:lvl1pPr>
            <a:lvl2pPr marL="143996" indent="-143996" algn="r">
              <a:spcBef>
                <a:spcPts val="0"/>
              </a:spcBef>
              <a:spcAft>
                <a:spcPts val="0"/>
              </a:spcAft>
              <a:buFont typeface="+mj-lt"/>
              <a:buAutoNum type="alphaLcPeriod"/>
              <a:defRPr sz="1000"/>
            </a:lvl2pPr>
          </a:lstStyle>
          <a:p>
            <a:pPr lvl="0"/>
            <a:r>
              <a:rPr lang="fr-FR" dirty="0"/>
              <a:t>Titre</a:t>
            </a:r>
          </a:p>
          <a:p>
            <a:pPr lvl="1"/>
            <a:r>
              <a:rPr lang="fr-FR" dirty="0"/>
              <a:t>Sous-titre</a:t>
            </a:r>
          </a:p>
        </p:txBody>
      </p:sp>
    </p:spTree>
    <p:extLst>
      <p:ext uri="{BB962C8B-B14F-4D97-AF65-F5344CB8AC3E}">
        <p14:creationId xmlns:p14="http://schemas.microsoft.com/office/powerpoint/2010/main" val="3853005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75AC67-065C-4467-870A-9912C9E6944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4C6A6DB-77D2-4BAB-AE13-792C30C0CB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2123E9A-CB6B-4430-A8EC-4E67FE5A780A}"/>
              </a:ext>
            </a:extLst>
          </p:cNvPr>
          <p:cNvSpPr>
            <a:spLocks noGrp="1"/>
          </p:cNvSpPr>
          <p:nvPr>
            <p:ph type="dt" sz="half" idx="10"/>
          </p:nvPr>
        </p:nvSpPr>
        <p:spPr/>
        <p:txBody>
          <a:bodyPr/>
          <a:lstStyle/>
          <a:p>
            <a:fld id="{45F44706-5E89-445E-9521-E38ACC4D7BDB}" type="datetimeFigureOut">
              <a:rPr lang="fr-FR" smtClean="0"/>
              <a:t>18/01/2025</a:t>
            </a:fld>
            <a:endParaRPr lang="fr-FR"/>
          </a:p>
        </p:txBody>
      </p:sp>
      <p:sp>
        <p:nvSpPr>
          <p:cNvPr id="5" name="Espace réservé du pied de page 4">
            <a:extLst>
              <a:ext uri="{FF2B5EF4-FFF2-40B4-BE49-F238E27FC236}">
                <a16:creationId xmlns:a16="http://schemas.microsoft.com/office/drawing/2014/main" id="{C4A6EE2F-5529-41D2-B4B1-F3E1F6B82A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E6A866A-5FF1-4BA4-9A39-14B89281FAE0}"/>
              </a:ext>
            </a:extLst>
          </p:cNvPr>
          <p:cNvSpPr>
            <a:spLocks noGrp="1"/>
          </p:cNvSpPr>
          <p:nvPr>
            <p:ph type="sldNum" sz="quarter" idx="12"/>
          </p:nvPr>
        </p:nvSpPr>
        <p:spPr/>
        <p:txBody>
          <a:bodyPr/>
          <a:lstStyle/>
          <a:p>
            <a:fld id="{E069E45B-4294-41F8-8D87-045E6C7A741C}" type="slidenum">
              <a:rPr lang="fr-FR" smtClean="0"/>
              <a:t>‹N°›</a:t>
            </a:fld>
            <a:endParaRPr lang="fr-FR"/>
          </a:p>
        </p:txBody>
      </p:sp>
    </p:spTree>
    <p:extLst>
      <p:ext uri="{BB962C8B-B14F-4D97-AF65-F5344CB8AC3E}">
        <p14:creationId xmlns:p14="http://schemas.microsoft.com/office/powerpoint/2010/main" val="646826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A9D490-6BF7-4A44-BF15-95858CE6771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4A83A17-B832-407F-90FA-6B93D2F045C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E1512DD-BDA9-4370-B90A-4CD7D8330D0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E29D124-521D-4606-A9B3-FE117F27AC8D}"/>
              </a:ext>
            </a:extLst>
          </p:cNvPr>
          <p:cNvSpPr>
            <a:spLocks noGrp="1"/>
          </p:cNvSpPr>
          <p:nvPr>
            <p:ph type="dt" sz="half" idx="10"/>
          </p:nvPr>
        </p:nvSpPr>
        <p:spPr/>
        <p:txBody>
          <a:bodyPr/>
          <a:lstStyle/>
          <a:p>
            <a:fld id="{45F44706-5E89-445E-9521-E38ACC4D7BDB}" type="datetimeFigureOut">
              <a:rPr lang="fr-FR" smtClean="0"/>
              <a:t>18/01/2025</a:t>
            </a:fld>
            <a:endParaRPr lang="fr-FR"/>
          </a:p>
        </p:txBody>
      </p:sp>
      <p:sp>
        <p:nvSpPr>
          <p:cNvPr id="6" name="Espace réservé du pied de page 5">
            <a:extLst>
              <a:ext uri="{FF2B5EF4-FFF2-40B4-BE49-F238E27FC236}">
                <a16:creationId xmlns:a16="http://schemas.microsoft.com/office/drawing/2014/main" id="{1D1903B6-63EA-4D3D-BB46-80CBE721E27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626CFA8-2984-4B41-82EE-B3B8213D9E02}"/>
              </a:ext>
            </a:extLst>
          </p:cNvPr>
          <p:cNvSpPr>
            <a:spLocks noGrp="1"/>
          </p:cNvSpPr>
          <p:nvPr>
            <p:ph type="sldNum" sz="quarter" idx="12"/>
          </p:nvPr>
        </p:nvSpPr>
        <p:spPr/>
        <p:txBody>
          <a:bodyPr/>
          <a:lstStyle/>
          <a:p>
            <a:fld id="{E069E45B-4294-41F8-8D87-045E6C7A741C}" type="slidenum">
              <a:rPr lang="fr-FR" smtClean="0"/>
              <a:t>‹N°›</a:t>
            </a:fld>
            <a:endParaRPr lang="fr-FR"/>
          </a:p>
        </p:txBody>
      </p:sp>
    </p:spTree>
    <p:extLst>
      <p:ext uri="{BB962C8B-B14F-4D97-AF65-F5344CB8AC3E}">
        <p14:creationId xmlns:p14="http://schemas.microsoft.com/office/powerpoint/2010/main" val="2568632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EFAB29-DCEA-4DBF-A5F8-C411F0EEDE4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B28CF51-BBBF-457C-9F76-277C0C81F4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EFB75B1-F2FB-4F31-9406-C3BDD7BB7E8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82E73BD-15CD-4D09-85B6-2072C0439E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007517D-20A6-4BC7-97CC-15C2A731626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E852B44-F2B3-4785-B1EF-DB4DC3C33F25}"/>
              </a:ext>
            </a:extLst>
          </p:cNvPr>
          <p:cNvSpPr>
            <a:spLocks noGrp="1"/>
          </p:cNvSpPr>
          <p:nvPr>
            <p:ph type="dt" sz="half" idx="10"/>
          </p:nvPr>
        </p:nvSpPr>
        <p:spPr/>
        <p:txBody>
          <a:bodyPr/>
          <a:lstStyle/>
          <a:p>
            <a:fld id="{45F44706-5E89-445E-9521-E38ACC4D7BDB}" type="datetimeFigureOut">
              <a:rPr lang="fr-FR" smtClean="0"/>
              <a:t>18/01/2025</a:t>
            </a:fld>
            <a:endParaRPr lang="fr-FR"/>
          </a:p>
        </p:txBody>
      </p:sp>
      <p:sp>
        <p:nvSpPr>
          <p:cNvPr id="8" name="Espace réservé du pied de page 7">
            <a:extLst>
              <a:ext uri="{FF2B5EF4-FFF2-40B4-BE49-F238E27FC236}">
                <a16:creationId xmlns:a16="http://schemas.microsoft.com/office/drawing/2014/main" id="{AFD908E3-658D-407A-8403-72F6B99A683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8D643E9-1573-44B0-8755-9A6106F2C8A6}"/>
              </a:ext>
            </a:extLst>
          </p:cNvPr>
          <p:cNvSpPr>
            <a:spLocks noGrp="1"/>
          </p:cNvSpPr>
          <p:nvPr>
            <p:ph type="sldNum" sz="quarter" idx="12"/>
          </p:nvPr>
        </p:nvSpPr>
        <p:spPr/>
        <p:txBody>
          <a:bodyPr/>
          <a:lstStyle/>
          <a:p>
            <a:fld id="{E069E45B-4294-41F8-8D87-045E6C7A741C}" type="slidenum">
              <a:rPr lang="fr-FR" smtClean="0"/>
              <a:t>‹N°›</a:t>
            </a:fld>
            <a:endParaRPr lang="fr-FR"/>
          </a:p>
        </p:txBody>
      </p:sp>
    </p:spTree>
    <p:extLst>
      <p:ext uri="{BB962C8B-B14F-4D97-AF65-F5344CB8AC3E}">
        <p14:creationId xmlns:p14="http://schemas.microsoft.com/office/powerpoint/2010/main" val="1641876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5E6667-2E72-429D-B189-A9345332B09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8BD0CBA-D2B8-4051-8B5A-EBD3025E2800}"/>
              </a:ext>
            </a:extLst>
          </p:cNvPr>
          <p:cNvSpPr>
            <a:spLocks noGrp="1"/>
          </p:cNvSpPr>
          <p:nvPr>
            <p:ph type="dt" sz="half" idx="10"/>
          </p:nvPr>
        </p:nvSpPr>
        <p:spPr/>
        <p:txBody>
          <a:bodyPr/>
          <a:lstStyle/>
          <a:p>
            <a:fld id="{45F44706-5E89-445E-9521-E38ACC4D7BDB}" type="datetimeFigureOut">
              <a:rPr lang="fr-FR" smtClean="0"/>
              <a:t>18/01/2025</a:t>
            </a:fld>
            <a:endParaRPr lang="fr-FR"/>
          </a:p>
        </p:txBody>
      </p:sp>
      <p:sp>
        <p:nvSpPr>
          <p:cNvPr id="4" name="Espace réservé du pied de page 3">
            <a:extLst>
              <a:ext uri="{FF2B5EF4-FFF2-40B4-BE49-F238E27FC236}">
                <a16:creationId xmlns:a16="http://schemas.microsoft.com/office/drawing/2014/main" id="{39FD0B3E-DED3-4AD3-BDBC-D2CFA836C72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86EF29E-C2E4-4613-9712-917783DD3555}"/>
              </a:ext>
            </a:extLst>
          </p:cNvPr>
          <p:cNvSpPr>
            <a:spLocks noGrp="1"/>
          </p:cNvSpPr>
          <p:nvPr>
            <p:ph type="sldNum" sz="quarter" idx="12"/>
          </p:nvPr>
        </p:nvSpPr>
        <p:spPr/>
        <p:txBody>
          <a:bodyPr/>
          <a:lstStyle/>
          <a:p>
            <a:fld id="{E069E45B-4294-41F8-8D87-045E6C7A741C}" type="slidenum">
              <a:rPr lang="fr-FR" smtClean="0"/>
              <a:t>‹N°›</a:t>
            </a:fld>
            <a:endParaRPr lang="fr-FR"/>
          </a:p>
        </p:txBody>
      </p:sp>
    </p:spTree>
    <p:extLst>
      <p:ext uri="{BB962C8B-B14F-4D97-AF65-F5344CB8AC3E}">
        <p14:creationId xmlns:p14="http://schemas.microsoft.com/office/powerpoint/2010/main" val="1009561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A6A8A6E-9B03-4217-8A02-E8E359124322}"/>
              </a:ext>
            </a:extLst>
          </p:cNvPr>
          <p:cNvSpPr>
            <a:spLocks noGrp="1"/>
          </p:cNvSpPr>
          <p:nvPr>
            <p:ph type="dt" sz="half" idx="10"/>
          </p:nvPr>
        </p:nvSpPr>
        <p:spPr/>
        <p:txBody>
          <a:bodyPr/>
          <a:lstStyle/>
          <a:p>
            <a:fld id="{45F44706-5E89-445E-9521-E38ACC4D7BDB}" type="datetimeFigureOut">
              <a:rPr lang="fr-FR" smtClean="0"/>
              <a:t>18/01/2025</a:t>
            </a:fld>
            <a:endParaRPr lang="fr-FR"/>
          </a:p>
        </p:txBody>
      </p:sp>
      <p:sp>
        <p:nvSpPr>
          <p:cNvPr id="3" name="Espace réservé du pied de page 2">
            <a:extLst>
              <a:ext uri="{FF2B5EF4-FFF2-40B4-BE49-F238E27FC236}">
                <a16:creationId xmlns:a16="http://schemas.microsoft.com/office/drawing/2014/main" id="{657794E5-3044-42BE-8274-F479802AA24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7BABB9A-1EBE-46D1-A32D-483688DBFE02}"/>
              </a:ext>
            </a:extLst>
          </p:cNvPr>
          <p:cNvSpPr>
            <a:spLocks noGrp="1"/>
          </p:cNvSpPr>
          <p:nvPr>
            <p:ph type="sldNum" sz="quarter" idx="12"/>
          </p:nvPr>
        </p:nvSpPr>
        <p:spPr/>
        <p:txBody>
          <a:bodyPr/>
          <a:lstStyle/>
          <a:p>
            <a:fld id="{E069E45B-4294-41F8-8D87-045E6C7A741C}" type="slidenum">
              <a:rPr lang="fr-FR" smtClean="0"/>
              <a:t>‹N°›</a:t>
            </a:fld>
            <a:endParaRPr lang="fr-FR"/>
          </a:p>
        </p:txBody>
      </p:sp>
    </p:spTree>
    <p:extLst>
      <p:ext uri="{BB962C8B-B14F-4D97-AF65-F5344CB8AC3E}">
        <p14:creationId xmlns:p14="http://schemas.microsoft.com/office/powerpoint/2010/main" val="1884599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11D3DC-75B7-4C04-A492-86632DFDA56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87623E0-8071-422D-96F5-7EC57399C8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A55FF60-C1C1-4B3B-9673-07B18FED7D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864EBA1-E03D-4742-B5AF-B0FF8798C3E1}"/>
              </a:ext>
            </a:extLst>
          </p:cNvPr>
          <p:cNvSpPr>
            <a:spLocks noGrp="1"/>
          </p:cNvSpPr>
          <p:nvPr>
            <p:ph type="dt" sz="half" idx="10"/>
          </p:nvPr>
        </p:nvSpPr>
        <p:spPr/>
        <p:txBody>
          <a:bodyPr/>
          <a:lstStyle/>
          <a:p>
            <a:fld id="{45F44706-5E89-445E-9521-E38ACC4D7BDB}" type="datetimeFigureOut">
              <a:rPr lang="fr-FR" smtClean="0"/>
              <a:t>18/01/2025</a:t>
            </a:fld>
            <a:endParaRPr lang="fr-FR"/>
          </a:p>
        </p:txBody>
      </p:sp>
      <p:sp>
        <p:nvSpPr>
          <p:cNvPr id="6" name="Espace réservé du pied de page 5">
            <a:extLst>
              <a:ext uri="{FF2B5EF4-FFF2-40B4-BE49-F238E27FC236}">
                <a16:creationId xmlns:a16="http://schemas.microsoft.com/office/drawing/2014/main" id="{DE36E9FF-19A4-4568-A180-7B255D61FC2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DAC27B1-3BA7-4616-B0D2-5685B53E144C}"/>
              </a:ext>
            </a:extLst>
          </p:cNvPr>
          <p:cNvSpPr>
            <a:spLocks noGrp="1"/>
          </p:cNvSpPr>
          <p:nvPr>
            <p:ph type="sldNum" sz="quarter" idx="12"/>
          </p:nvPr>
        </p:nvSpPr>
        <p:spPr/>
        <p:txBody>
          <a:bodyPr/>
          <a:lstStyle/>
          <a:p>
            <a:fld id="{E069E45B-4294-41F8-8D87-045E6C7A741C}" type="slidenum">
              <a:rPr lang="fr-FR" smtClean="0"/>
              <a:t>‹N°›</a:t>
            </a:fld>
            <a:endParaRPr lang="fr-FR"/>
          </a:p>
        </p:txBody>
      </p:sp>
    </p:spTree>
    <p:extLst>
      <p:ext uri="{BB962C8B-B14F-4D97-AF65-F5344CB8AC3E}">
        <p14:creationId xmlns:p14="http://schemas.microsoft.com/office/powerpoint/2010/main" val="3412120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915D55-F6F3-4FBE-BFC8-477501E4439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1833BA6-F8C6-412C-9B67-CB880F8998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343C6C3-2A30-452D-80A2-6D61C49D4F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60CBB74-45B2-4E04-9E51-5A9CF1396182}"/>
              </a:ext>
            </a:extLst>
          </p:cNvPr>
          <p:cNvSpPr>
            <a:spLocks noGrp="1"/>
          </p:cNvSpPr>
          <p:nvPr>
            <p:ph type="dt" sz="half" idx="10"/>
          </p:nvPr>
        </p:nvSpPr>
        <p:spPr/>
        <p:txBody>
          <a:bodyPr/>
          <a:lstStyle/>
          <a:p>
            <a:fld id="{45F44706-5E89-445E-9521-E38ACC4D7BDB}" type="datetimeFigureOut">
              <a:rPr lang="fr-FR" smtClean="0"/>
              <a:t>18/01/2025</a:t>
            </a:fld>
            <a:endParaRPr lang="fr-FR"/>
          </a:p>
        </p:txBody>
      </p:sp>
      <p:sp>
        <p:nvSpPr>
          <p:cNvPr id="6" name="Espace réservé du pied de page 5">
            <a:extLst>
              <a:ext uri="{FF2B5EF4-FFF2-40B4-BE49-F238E27FC236}">
                <a16:creationId xmlns:a16="http://schemas.microsoft.com/office/drawing/2014/main" id="{0A62B532-E976-458F-B56E-9CE07F3FE6D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7297190-7753-41F8-A810-1BF02E813C64}"/>
              </a:ext>
            </a:extLst>
          </p:cNvPr>
          <p:cNvSpPr>
            <a:spLocks noGrp="1"/>
          </p:cNvSpPr>
          <p:nvPr>
            <p:ph type="sldNum" sz="quarter" idx="12"/>
          </p:nvPr>
        </p:nvSpPr>
        <p:spPr/>
        <p:txBody>
          <a:bodyPr/>
          <a:lstStyle/>
          <a:p>
            <a:fld id="{E069E45B-4294-41F8-8D87-045E6C7A741C}" type="slidenum">
              <a:rPr lang="fr-FR" smtClean="0"/>
              <a:t>‹N°›</a:t>
            </a:fld>
            <a:endParaRPr lang="fr-FR"/>
          </a:p>
        </p:txBody>
      </p:sp>
    </p:spTree>
    <p:extLst>
      <p:ext uri="{BB962C8B-B14F-4D97-AF65-F5344CB8AC3E}">
        <p14:creationId xmlns:p14="http://schemas.microsoft.com/office/powerpoint/2010/main" val="1100571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8D67C65-16B3-476D-A725-6164272D14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6CD7E91-BFC7-4529-8EEA-A44B203163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334BBD2-BD0B-4682-A8A1-91756905D7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F44706-5E89-445E-9521-E38ACC4D7BDB}" type="datetimeFigureOut">
              <a:rPr lang="fr-FR" smtClean="0"/>
              <a:t>18/01/2025</a:t>
            </a:fld>
            <a:endParaRPr lang="fr-FR"/>
          </a:p>
        </p:txBody>
      </p:sp>
      <p:sp>
        <p:nvSpPr>
          <p:cNvPr id="5" name="Espace réservé du pied de page 4">
            <a:extLst>
              <a:ext uri="{FF2B5EF4-FFF2-40B4-BE49-F238E27FC236}">
                <a16:creationId xmlns:a16="http://schemas.microsoft.com/office/drawing/2014/main" id="{E71EA0E6-5612-4CA7-8573-CD76991B0E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2316EB1-F32F-41E2-9DB7-79E8B1B09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69E45B-4294-41F8-8D87-045E6C7A741C}" type="slidenum">
              <a:rPr lang="fr-FR" smtClean="0"/>
              <a:t>‹N°›</a:t>
            </a:fld>
            <a:endParaRPr lang="fr-FR"/>
          </a:p>
        </p:txBody>
      </p:sp>
    </p:spTree>
    <p:extLst>
      <p:ext uri="{BB962C8B-B14F-4D97-AF65-F5344CB8AC3E}">
        <p14:creationId xmlns:p14="http://schemas.microsoft.com/office/powerpoint/2010/main" val="2242527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F91B603-E6E6-4F3D-84AA-B15CA0260D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FE53B28-1098-48A1-9872-0549E57B46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BCCE91D-758C-40CC-AB85-121048C5FD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33BB80-0431-4AB5-B5E6-7F7AEBD9E559}" type="datetimeFigureOut">
              <a:rPr lang="fr-FR" smtClean="0"/>
              <a:t>18/01/2025</a:t>
            </a:fld>
            <a:endParaRPr lang="fr-FR"/>
          </a:p>
        </p:txBody>
      </p:sp>
      <p:sp>
        <p:nvSpPr>
          <p:cNvPr id="5" name="Espace réservé du pied de page 4">
            <a:extLst>
              <a:ext uri="{FF2B5EF4-FFF2-40B4-BE49-F238E27FC236}">
                <a16:creationId xmlns:a16="http://schemas.microsoft.com/office/drawing/2014/main" id="{249B6BC0-2EBF-44BA-B82E-0731404C73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423631F-F9F4-4DC0-8C2B-DE4EAD7E21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BE0C19-8C44-4F02-A2D4-B7E4DFC21D2E}" type="slidenum">
              <a:rPr lang="fr-FR" smtClean="0"/>
              <a:t>‹N°›</a:t>
            </a:fld>
            <a:endParaRPr lang="fr-FR"/>
          </a:p>
        </p:txBody>
      </p:sp>
    </p:spTree>
    <p:extLst>
      <p:ext uri="{BB962C8B-B14F-4D97-AF65-F5344CB8AC3E}">
        <p14:creationId xmlns:p14="http://schemas.microsoft.com/office/powerpoint/2010/main" val="443351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sv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svg"/><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3.xml"/><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sv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sv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Ministère de l'Éducation nationale, de l'Enseignement supérieur et de la Recherche">
            <a:extLst>
              <a:ext uri="{FF2B5EF4-FFF2-40B4-BE49-F238E27FC236}">
                <a16:creationId xmlns:a16="http://schemas.microsoft.com/office/drawing/2014/main" id="{25EA317F-BFF9-494A-8497-FE4F835CE3F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2" y="276225"/>
            <a:ext cx="2955994" cy="2242124"/>
          </a:xfrm>
          <a:prstGeom prst="rect">
            <a:avLst/>
          </a:prstGeom>
          <a:noFill/>
          <a:ln>
            <a:noFill/>
          </a:ln>
        </p:spPr>
      </p:pic>
      <p:sp>
        <p:nvSpPr>
          <p:cNvPr id="5" name="Espace réservé du pied de page 7">
            <a:extLst>
              <a:ext uri="{FF2B5EF4-FFF2-40B4-BE49-F238E27FC236}">
                <a16:creationId xmlns:a16="http://schemas.microsoft.com/office/drawing/2014/main" id="{C225B30C-0C3D-4E90-AE89-0986494EEC0B}"/>
              </a:ext>
            </a:extLst>
          </p:cNvPr>
          <p:cNvSpPr>
            <a:spLocks noGrp="1"/>
          </p:cNvSpPr>
          <p:nvPr>
            <p:ph type="ftr" sz="quarter" idx="11"/>
          </p:nvPr>
        </p:nvSpPr>
        <p:spPr>
          <a:xfrm>
            <a:off x="930020" y="5658000"/>
            <a:ext cx="4320000" cy="120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a:t>
            </a:r>
          </a:p>
        </p:txBody>
      </p:sp>
      <p:sp>
        <p:nvSpPr>
          <p:cNvPr id="6" name="Titre 1">
            <a:extLst>
              <a:ext uri="{FF2B5EF4-FFF2-40B4-BE49-F238E27FC236}">
                <a16:creationId xmlns:a16="http://schemas.microsoft.com/office/drawing/2014/main" id="{ECF7CD0C-0AA4-4981-96DE-AD07E5F9C2DD}"/>
              </a:ext>
            </a:extLst>
          </p:cNvPr>
          <p:cNvSpPr>
            <a:spLocks noGrp="1"/>
          </p:cNvSpPr>
          <p:nvPr>
            <p:ph type="ctrTitle"/>
          </p:nvPr>
        </p:nvSpPr>
        <p:spPr>
          <a:xfrm>
            <a:off x="573024" y="2518349"/>
            <a:ext cx="11045952" cy="3005510"/>
          </a:xfrm>
        </p:spPr>
        <p:txBody>
          <a:bodyPr>
            <a:noAutofit/>
          </a:bodyPr>
          <a:lstStyle/>
          <a:p>
            <a:br>
              <a:rPr lang="fr-FR" sz="4800" b="1" dirty="0">
                <a:solidFill>
                  <a:schemeClr val="accent1">
                    <a:lumMod val="50000"/>
                  </a:schemeClr>
                </a:solidFill>
                <a:latin typeface="Marianne" panose="02000000000000000000" pitchFamily="2" charset="0"/>
              </a:rPr>
            </a:br>
            <a:r>
              <a:rPr lang="fr-FR" sz="3600" b="1" dirty="0">
                <a:solidFill>
                  <a:schemeClr val="accent1">
                    <a:lumMod val="50000"/>
                  </a:schemeClr>
                </a:solidFill>
                <a:latin typeface="Marianne" panose="02000000000000000000" pitchFamily="2" charset="0"/>
              </a:rPr>
              <a:t>Préparer l’accueil des élèves</a:t>
            </a:r>
            <a:br>
              <a:rPr lang="fr-FR" sz="3600" b="1" dirty="0">
                <a:solidFill>
                  <a:schemeClr val="accent1">
                    <a:lumMod val="50000"/>
                  </a:schemeClr>
                </a:solidFill>
                <a:latin typeface="Marianne" panose="02000000000000000000" pitchFamily="2" charset="0"/>
              </a:rPr>
            </a:br>
            <a:br>
              <a:rPr lang="fr-FR" sz="3600" b="1" dirty="0">
                <a:solidFill>
                  <a:schemeClr val="accent1">
                    <a:lumMod val="50000"/>
                  </a:schemeClr>
                </a:solidFill>
                <a:latin typeface="Marianne" panose="02000000000000000000" pitchFamily="2" charset="0"/>
              </a:rPr>
            </a:br>
            <a:br>
              <a:rPr lang="fr-FR" sz="4800" dirty="0">
                <a:solidFill>
                  <a:schemeClr val="accent1">
                    <a:lumMod val="50000"/>
                  </a:schemeClr>
                </a:solidFill>
                <a:latin typeface="Marianne" panose="02000000000000000000" pitchFamily="2" charset="0"/>
              </a:rPr>
            </a:br>
            <a:r>
              <a:rPr lang="fr-FR" sz="2400" dirty="0">
                <a:latin typeface="Marianne" panose="02000000000000000000" pitchFamily="2" charset="0"/>
              </a:rPr>
              <a:t>Claire BEY, cheffe du bureau de la santé et de l’action sociale</a:t>
            </a:r>
            <a:br>
              <a:rPr lang="fr-FR" sz="2400" dirty="0">
                <a:latin typeface="Marianne" panose="02000000000000000000" pitchFamily="2" charset="0"/>
              </a:rPr>
            </a:br>
            <a:r>
              <a:rPr lang="fr-FR" sz="2400" dirty="0">
                <a:latin typeface="Marianne" panose="02000000000000000000" pitchFamily="2" charset="0"/>
              </a:rPr>
              <a:t>Catherine ROGER, Psychologue conseillère technique santé mentale DGESCO</a:t>
            </a:r>
          </a:p>
        </p:txBody>
      </p:sp>
    </p:spTree>
    <p:extLst>
      <p:ext uri="{BB962C8B-B14F-4D97-AF65-F5344CB8AC3E}">
        <p14:creationId xmlns:p14="http://schemas.microsoft.com/office/powerpoint/2010/main" val="2919987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6674831" y="220245"/>
            <a:ext cx="5367150" cy="960000"/>
          </a:xfrm>
        </p:spPr>
        <p:txBody>
          <a:bodyPr>
            <a:normAutofit/>
          </a:bodyPr>
          <a:lstStyle/>
          <a:p>
            <a:r>
              <a:rPr lang="fr-FR" dirty="0"/>
              <a:t>Des enjeux multiples</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611869" y="6378000"/>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grpSp>
        <p:nvGrpSpPr>
          <p:cNvPr id="7" name="Google Shape;1360;p30">
            <a:extLst>
              <a:ext uri="{FF2B5EF4-FFF2-40B4-BE49-F238E27FC236}">
                <a16:creationId xmlns:a16="http://schemas.microsoft.com/office/drawing/2014/main" id="{487C7F35-0629-4E4D-9EF4-B3171F5C88B3}"/>
              </a:ext>
            </a:extLst>
          </p:cNvPr>
          <p:cNvGrpSpPr/>
          <p:nvPr/>
        </p:nvGrpSpPr>
        <p:grpSpPr>
          <a:xfrm>
            <a:off x="812881" y="1535654"/>
            <a:ext cx="2511250" cy="1537175"/>
            <a:chOff x="418750" y="1200475"/>
            <a:chExt cx="2511250" cy="1537175"/>
          </a:xfrm>
        </p:grpSpPr>
        <p:sp>
          <p:nvSpPr>
            <p:cNvPr id="11" name="Google Shape;1361;p30">
              <a:extLst>
                <a:ext uri="{FF2B5EF4-FFF2-40B4-BE49-F238E27FC236}">
                  <a16:creationId xmlns:a16="http://schemas.microsoft.com/office/drawing/2014/main" id="{6BC72DB9-FD8B-4C01-B103-924E0AE422D4}"/>
                </a:ext>
              </a:extLst>
            </p:cNvPr>
            <p:cNvSpPr/>
            <p:nvPr/>
          </p:nvSpPr>
          <p:spPr>
            <a:xfrm>
              <a:off x="766100" y="1556550"/>
              <a:ext cx="2163900" cy="1181100"/>
            </a:xfrm>
            <a:prstGeom prst="rect">
              <a:avLst/>
            </a:prstGeom>
            <a:noFill/>
            <a:ln w="19050" cap="flat" cmpd="sng">
              <a:solidFill>
                <a:srgbClr val="3F2DA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362;p30">
              <a:extLst>
                <a:ext uri="{FF2B5EF4-FFF2-40B4-BE49-F238E27FC236}">
                  <a16:creationId xmlns:a16="http://schemas.microsoft.com/office/drawing/2014/main" id="{269DE55A-FFA4-44C7-94AE-67C1FE60969B}"/>
                </a:ext>
              </a:extLst>
            </p:cNvPr>
            <p:cNvSpPr/>
            <p:nvPr/>
          </p:nvSpPr>
          <p:spPr>
            <a:xfrm>
              <a:off x="418750" y="1200475"/>
              <a:ext cx="696000" cy="696000"/>
            </a:xfrm>
            <a:prstGeom prst="ellipse">
              <a:avLst/>
            </a:prstGeom>
            <a:solidFill>
              <a:srgbClr val="3F2DA5"/>
            </a:solidFill>
            <a:ln w="762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 name="Google Shape;1363;p30">
            <a:extLst>
              <a:ext uri="{FF2B5EF4-FFF2-40B4-BE49-F238E27FC236}">
                <a16:creationId xmlns:a16="http://schemas.microsoft.com/office/drawing/2014/main" id="{63573AC1-95BA-475D-84C4-FF7B1DBC9F9B}"/>
              </a:ext>
            </a:extLst>
          </p:cNvPr>
          <p:cNvGrpSpPr/>
          <p:nvPr/>
        </p:nvGrpSpPr>
        <p:grpSpPr>
          <a:xfrm>
            <a:off x="2405961" y="3181568"/>
            <a:ext cx="2511337" cy="1535938"/>
            <a:chOff x="3297063" y="1201713"/>
            <a:chExt cx="2511337" cy="1535938"/>
          </a:xfrm>
        </p:grpSpPr>
        <p:sp>
          <p:nvSpPr>
            <p:cNvPr id="14" name="Google Shape;1364;p30">
              <a:extLst>
                <a:ext uri="{FF2B5EF4-FFF2-40B4-BE49-F238E27FC236}">
                  <a16:creationId xmlns:a16="http://schemas.microsoft.com/office/drawing/2014/main" id="{60828632-D427-4B91-A7DB-686ABC4601EF}"/>
                </a:ext>
              </a:extLst>
            </p:cNvPr>
            <p:cNvSpPr/>
            <p:nvPr/>
          </p:nvSpPr>
          <p:spPr>
            <a:xfrm>
              <a:off x="3644500" y="1556550"/>
              <a:ext cx="2163900" cy="1181100"/>
            </a:xfrm>
            <a:prstGeom prst="rect">
              <a:avLst/>
            </a:prstGeom>
            <a:noFill/>
            <a:ln w="19050" cap="flat" cmpd="sng">
              <a:solidFill>
                <a:srgbClr val="6146D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365;p30">
              <a:extLst>
                <a:ext uri="{FF2B5EF4-FFF2-40B4-BE49-F238E27FC236}">
                  <a16:creationId xmlns:a16="http://schemas.microsoft.com/office/drawing/2014/main" id="{F4A1D4FB-5222-4A89-B2B5-C8160237CBCD}"/>
                </a:ext>
              </a:extLst>
            </p:cNvPr>
            <p:cNvSpPr/>
            <p:nvPr/>
          </p:nvSpPr>
          <p:spPr>
            <a:xfrm>
              <a:off x="3297063" y="1201713"/>
              <a:ext cx="696000" cy="696000"/>
            </a:xfrm>
            <a:prstGeom prst="ellipse">
              <a:avLst/>
            </a:prstGeom>
            <a:solidFill>
              <a:srgbClr val="6146D9"/>
            </a:solidFill>
            <a:ln w="762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6" name="Google Shape;1366;p30">
            <a:extLst>
              <a:ext uri="{FF2B5EF4-FFF2-40B4-BE49-F238E27FC236}">
                <a16:creationId xmlns:a16="http://schemas.microsoft.com/office/drawing/2014/main" id="{8D4F480A-FD0E-4ECE-A96F-BF6A5B1A8625}"/>
              </a:ext>
            </a:extLst>
          </p:cNvPr>
          <p:cNvGrpSpPr/>
          <p:nvPr/>
        </p:nvGrpSpPr>
        <p:grpSpPr>
          <a:xfrm>
            <a:off x="4016565" y="4830133"/>
            <a:ext cx="2511412" cy="1537175"/>
            <a:chOff x="6175388" y="1200475"/>
            <a:chExt cx="2511412" cy="1537175"/>
          </a:xfrm>
        </p:grpSpPr>
        <p:sp>
          <p:nvSpPr>
            <p:cNvPr id="17" name="Google Shape;1367;p30">
              <a:extLst>
                <a:ext uri="{FF2B5EF4-FFF2-40B4-BE49-F238E27FC236}">
                  <a16:creationId xmlns:a16="http://schemas.microsoft.com/office/drawing/2014/main" id="{6476316E-A7F2-4A99-94E5-BDB8DAA3ED7A}"/>
                </a:ext>
              </a:extLst>
            </p:cNvPr>
            <p:cNvSpPr/>
            <p:nvPr/>
          </p:nvSpPr>
          <p:spPr>
            <a:xfrm>
              <a:off x="6522900" y="1556550"/>
              <a:ext cx="2163900" cy="1181100"/>
            </a:xfrm>
            <a:prstGeom prst="rect">
              <a:avLst/>
            </a:prstGeom>
            <a:noFill/>
            <a:ln w="19050" cap="flat" cmpd="sng">
              <a:solidFill>
                <a:srgbClr val="77ADE6"/>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368;p30">
              <a:extLst>
                <a:ext uri="{FF2B5EF4-FFF2-40B4-BE49-F238E27FC236}">
                  <a16:creationId xmlns:a16="http://schemas.microsoft.com/office/drawing/2014/main" id="{C03CE446-D3F2-48C7-81AD-F21FB4F00EFF}"/>
                </a:ext>
              </a:extLst>
            </p:cNvPr>
            <p:cNvSpPr/>
            <p:nvPr/>
          </p:nvSpPr>
          <p:spPr>
            <a:xfrm>
              <a:off x="6175388" y="1200475"/>
              <a:ext cx="696000" cy="696000"/>
            </a:xfrm>
            <a:prstGeom prst="ellipse">
              <a:avLst/>
            </a:prstGeom>
            <a:solidFill>
              <a:srgbClr val="77ADE6"/>
            </a:solidFill>
            <a:ln w="762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0" name="Google Shape;1378;p30">
            <a:extLst>
              <a:ext uri="{FF2B5EF4-FFF2-40B4-BE49-F238E27FC236}">
                <a16:creationId xmlns:a16="http://schemas.microsoft.com/office/drawing/2014/main" id="{F1FDE8C4-53F6-4ADD-8F52-E4A663B2A19E}"/>
              </a:ext>
            </a:extLst>
          </p:cNvPr>
          <p:cNvSpPr txBox="1"/>
          <p:nvPr/>
        </p:nvSpPr>
        <p:spPr>
          <a:xfrm>
            <a:off x="1530625" y="2371952"/>
            <a:ext cx="1440000" cy="123089"/>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fr-FR" sz="2400" b="1" kern="0" dirty="0">
                <a:solidFill>
                  <a:srgbClr val="3F2DA5"/>
                </a:solidFill>
                <a:latin typeface="Fira Sans Extra Condensed"/>
                <a:ea typeface="Fira Sans Extra Condensed"/>
                <a:cs typeface="Fira Sans Extra Condensed"/>
                <a:sym typeface="Fira Sans Extra Condensed"/>
              </a:rPr>
              <a:t>Pour</a:t>
            </a:r>
            <a:r>
              <a:rPr lang="fr-FR" sz="1600" b="1" kern="0" dirty="0">
                <a:solidFill>
                  <a:srgbClr val="3F2DA5"/>
                </a:solidFill>
                <a:latin typeface="Fira Sans Extra Condensed"/>
                <a:ea typeface="Fira Sans Extra Condensed"/>
                <a:cs typeface="Fira Sans Extra Condensed"/>
                <a:sym typeface="Fira Sans Extra Condensed"/>
              </a:rPr>
              <a:t> </a:t>
            </a:r>
            <a:r>
              <a:rPr lang="fr-FR" sz="2400" b="1" kern="0" dirty="0">
                <a:solidFill>
                  <a:srgbClr val="3F2DA5"/>
                </a:solidFill>
                <a:latin typeface="Fira Sans Extra Condensed"/>
                <a:ea typeface="Fira Sans Extra Condensed"/>
                <a:cs typeface="Fira Sans Extra Condensed"/>
                <a:sym typeface="Fira Sans Extra Condensed"/>
              </a:rPr>
              <a:t>l’école</a:t>
            </a:r>
            <a:r>
              <a:rPr lang="fr-FR" sz="1600" b="1" kern="0" dirty="0">
                <a:solidFill>
                  <a:srgbClr val="3F2DA5"/>
                </a:solidFill>
                <a:latin typeface="Fira Sans Extra Condensed"/>
                <a:ea typeface="Fira Sans Extra Condensed"/>
                <a:cs typeface="Fira Sans Extra Condensed"/>
                <a:sym typeface="Fira Sans Extra Condensed"/>
              </a:rPr>
              <a:t> </a:t>
            </a:r>
          </a:p>
        </p:txBody>
      </p:sp>
      <p:sp>
        <p:nvSpPr>
          <p:cNvPr id="21" name="Google Shape;1379;p30">
            <a:extLst>
              <a:ext uri="{FF2B5EF4-FFF2-40B4-BE49-F238E27FC236}">
                <a16:creationId xmlns:a16="http://schemas.microsoft.com/office/drawing/2014/main" id="{422DC0A9-A779-4EC6-8A10-ECD133252A43}"/>
              </a:ext>
            </a:extLst>
          </p:cNvPr>
          <p:cNvSpPr txBox="1"/>
          <p:nvPr/>
        </p:nvSpPr>
        <p:spPr>
          <a:xfrm>
            <a:off x="3324131" y="2134689"/>
            <a:ext cx="7247123" cy="520500"/>
          </a:xfrm>
          <a:prstGeom prst="rect">
            <a:avLst/>
          </a:prstGeom>
          <a:noFill/>
          <a:ln>
            <a:noFill/>
          </a:ln>
        </p:spPr>
        <p:txBody>
          <a:bodyPr spcFirstLastPara="1" wrap="square" lIns="91425" tIns="91425" rIns="91425" bIns="91425" anchor="ctr" anchorCtr="0">
            <a:noAutofit/>
          </a:bodyPr>
          <a:lstStyle/>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Retrouver un fonctionnement efficient</a:t>
            </a:r>
          </a:p>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Opportunité : se réorganiser, s’ouvrir potentiellement à                                                  une modification de son fonctionnement</a:t>
            </a:r>
          </a:p>
        </p:txBody>
      </p:sp>
      <p:grpSp>
        <p:nvGrpSpPr>
          <p:cNvPr id="22" name="Google Shape;1381;p30">
            <a:extLst>
              <a:ext uri="{FF2B5EF4-FFF2-40B4-BE49-F238E27FC236}">
                <a16:creationId xmlns:a16="http://schemas.microsoft.com/office/drawing/2014/main" id="{BC33ED94-FA23-4490-BA4A-D7EF4591093A}"/>
              </a:ext>
            </a:extLst>
          </p:cNvPr>
          <p:cNvGrpSpPr/>
          <p:nvPr/>
        </p:nvGrpSpPr>
        <p:grpSpPr>
          <a:xfrm>
            <a:off x="4902026" y="1363612"/>
            <a:ext cx="325724" cy="273268"/>
            <a:chOff x="603800" y="1425417"/>
            <a:chExt cx="325724" cy="273268"/>
          </a:xfrm>
        </p:grpSpPr>
        <p:sp>
          <p:nvSpPr>
            <p:cNvPr id="23" name="Google Shape;1382;p30">
              <a:extLst>
                <a:ext uri="{FF2B5EF4-FFF2-40B4-BE49-F238E27FC236}">
                  <a16:creationId xmlns:a16="http://schemas.microsoft.com/office/drawing/2014/main" id="{9CF2B8B8-A2AE-4047-B97C-A954DAC63954}"/>
                </a:ext>
              </a:extLst>
            </p:cNvPr>
            <p:cNvSpPr/>
            <p:nvPr/>
          </p:nvSpPr>
          <p:spPr>
            <a:xfrm>
              <a:off x="619072" y="1496234"/>
              <a:ext cx="262471" cy="202451"/>
            </a:xfrm>
            <a:custGeom>
              <a:avLst/>
              <a:gdLst/>
              <a:ahLst/>
              <a:cxnLst/>
              <a:rect l="l" t="t" r="r" b="b"/>
              <a:pathLst>
                <a:path w="1942" h="1498" extrusionOk="0">
                  <a:moveTo>
                    <a:pt x="988" y="1"/>
                  </a:moveTo>
                  <a:lnTo>
                    <a:pt x="900" y="704"/>
                  </a:lnTo>
                  <a:cubicBezTo>
                    <a:pt x="896" y="732"/>
                    <a:pt x="876" y="754"/>
                    <a:pt x="849" y="761"/>
                  </a:cubicBezTo>
                  <a:cubicBezTo>
                    <a:pt x="844" y="763"/>
                    <a:pt x="838" y="763"/>
                    <a:pt x="832" y="763"/>
                  </a:cubicBezTo>
                  <a:cubicBezTo>
                    <a:pt x="812" y="763"/>
                    <a:pt x="792" y="754"/>
                    <a:pt x="779" y="736"/>
                  </a:cubicBezTo>
                  <a:lnTo>
                    <a:pt x="604" y="498"/>
                  </a:lnTo>
                  <a:lnTo>
                    <a:pt x="1" y="499"/>
                  </a:lnTo>
                  <a:cubicBezTo>
                    <a:pt x="146" y="780"/>
                    <a:pt x="476" y="1049"/>
                    <a:pt x="1092" y="1497"/>
                  </a:cubicBezTo>
                  <a:cubicBezTo>
                    <a:pt x="1481" y="1214"/>
                    <a:pt x="1755" y="1003"/>
                    <a:pt x="1942" y="815"/>
                  </a:cubicBezTo>
                  <a:lnTo>
                    <a:pt x="1717" y="815"/>
                  </a:lnTo>
                  <a:cubicBezTo>
                    <a:pt x="1686" y="815"/>
                    <a:pt x="1658" y="793"/>
                    <a:pt x="1651" y="761"/>
                  </a:cubicBezTo>
                  <a:lnTo>
                    <a:pt x="1554" y="283"/>
                  </a:lnTo>
                  <a:lnTo>
                    <a:pt x="1494" y="870"/>
                  </a:lnTo>
                  <a:cubicBezTo>
                    <a:pt x="1490" y="901"/>
                    <a:pt x="1467" y="925"/>
                    <a:pt x="1434" y="929"/>
                  </a:cubicBezTo>
                  <a:cubicBezTo>
                    <a:pt x="1431" y="929"/>
                    <a:pt x="1428" y="930"/>
                    <a:pt x="1425" y="930"/>
                  </a:cubicBezTo>
                  <a:cubicBezTo>
                    <a:pt x="1397" y="930"/>
                    <a:pt x="1373" y="912"/>
                    <a:pt x="1363" y="885"/>
                  </a:cubicBezTo>
                  <a:lnTo>
                    <a:pt x="1266" y="617"/>
                  </a:lnTo>
                  <a:lnTo>
                    <a:pt x="1241" y="979"/>
                  </a:lnTo>
                  <a:cubicBezTo>
                    <a:pt x="1239" y="1014"/>
                    <a:pt x="1211" y="1041"/>
                    <a:pt x="1176" y="1041"/>
                  </a:cubicBezTo>
                  <a:lnTo>
                    <a:pt x="1174" y="1041"/>
                  </a:lnTo>
                  <a:cubicBezTo>
                    <a:pt x="1139" y="1041"/>
                    <a:pt x="1111" y="1016"/>
                    <a:pt x="1107" y="981"/>
                  </a:cubicBezTo>
                  <a:lnTo>
                    <a:pt x="988"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 name="Google Shape;1383;p30">
              <a:extLst>
                <a:ext uri="{FF2B5EF4-FFF2-40B4-BE49-F238E27FC236}">
                  <a16:creationId xmlns:a16="http://schemas.microsoft.com/office/drawing/2014/main" id="{C6C9730C-921B-4D31-93B2-8651B4101A9B}"/>
                </a:ext>
              </a:extLst>
            </p:cNvPr>
            <p:cNvSpPr/>
            <p:nvPr/>
          </p:nvSpPr>
          <p:spPr>
            <a:xfrm>
              <a:off x="603800" y="1425417"/>
              <a:ext cx="325724" cy="202451"/>
            </a:xfrm>
            <a:custGeom>
              <a:avLst/>
              <a:gdLst/>
              <a:ahLst/>
              <a:cxnLst/>
              <a:rect l="l" t="t" r="r" b="b"/>
              <a:pathLst>
                <a:path w="2410" h="1498" extrusionOk="0">
                  <a:moveTo>
                    <a:pt x="652" y="1"/>
                  </a:moveTo>
                  <a:cubicBezTo>
                    <a:pt x="503" y="1"/>
                    <a:pt x="359" y="47"/>
                    <a:pt x="256" y="127"/>
                  </a:cubicBezTo>
                  <a:cubicBezTo>
                    <a:pt x="37" y="295"/>
                    <a:pt x="1" y="570"/>
                    <a:pt x="31" y="770"/>
                  </a:cubicBezTo>
                  <a:cubicBezTo>
                    <a:pt x="41" y="834"/>
                    <a:pt x="58" y="894"/>
                    <a:pt x="81" y="953"/>
                  </a:cubicBezTo>
                  <a:lnTo>
                    <a:pt x="719" y="953"/>
                  </a:lnTo>
                  <a:cubicBezTo>
                    <a:pt x="740" y="953"/>
                    <a:pt x="761" y="963"/>
                    <a:pt x="773" y="981"/>
                  </a:cubicBezTo>
                  <a:lnTo>
                    <a:pt x="948" y="1218"/>
                  </a:lnTo>
                  <a:lnTo>
                    <a:pt x="1036" y="515"/>
                  </a:lnTo>
                  <a:cubicBezTo>
                    <a:pt x="1041" y="481"/>
                    <a:pt x="1069" y="457"/>
                    <a:pt x="1104" y="457"/>
                  </a:cubicBezTo>
                  <a:cubicBezTo>
                    <a:pt x="1139" y="457"/>
                    <a:pt x="1167" y="482"/>
                    <a:pt x="1170" y="516"/>
                  </a:cubicBezTo>
                  <a:lnTo>
                    <a:pt x="1290" y="1497"/>
                  </a:lnTo>
                  <a:lnTo>
                    <a:pt x="1313" y="1134"/>
                  </a:lnTo>
                  <a:cubicBezTo>
                    <a:pt x="1316" y="1103"/>
                    <a:pt x="1340" y="1077"/>
                    <a:pt x="1372" y="1073"/>
                  </a:cubicBezTo>
                  <a:cubicBezTo>
                    <a:pt x="1375" y="1072"/>
                    <a:pt x="1379" y="1072"/>
                    <a:pt x="1382" y="1072"/>
                  </a:cubicBezTo>
                  <a:cubicBezTo>
                    <a:pt x="1410" y="1072"/>
                    <a:pt x="1435" y="1090"/>
                    <a:pt x="1444" y="1117"/>
                  </a:cubicBezTo>
                  <a:lnTo>
                    <a:pt x="1542" y="1385"/>
                  </a:lnTo>
                  <a:lnTo>
                    <a:pt x="1602" y="799"/>
                  </a:lnTo>
                  <a:cubicBezTo>
                    <a:pt x="1606" y="765"/>
                    <a:pt x="1633" y="740"/>
                    <a:pt x="1667" y="739"/>
                  </a:cubicBezTo>
                  <a:cubicBezTo>
                    <a:pt x="1668" y="739"/>
                    <a:pt x="1668" y="739"/>
                    <a:pt x="1669" y="739"/>
                  </a:cubicBezTo>
                  <a:cubicBezTo>
                    <a:pt x="1703" y="739"/>
                    <a:pt x="1729" y="760"/>
                    <a:pt x="1736" y="793"/>
                  </a:cubicBezTo>
                  <a:lnTo>
                    <a:pt x="1833" y="1271"/>
                  </a:lnTo>
                  <a:lnTo>
                    <a:pt x="2120" y="1270"/>
                  </a:lnTo>
                  <a:cubicBezTo>
                    <a:pt x="2272" y="1101"/>
                    <a:pt x="2351" y="947"/>
                    <a:pt x="2378" y="770"/>
                  </a:cubicBezTo>
                  <a:cubicBezTo>
                    <a:pt x="2409" y="570"/>
                    <a:pt x="2372" y="295"/>
                    <a:pt x="2153" y="127"/>
                  </a:cubicBezTo>
                  <a:cubicBezTo>
                    <a:pt x="2050" y="47"/>
                    <a:pt x="1906" y="1"/>
                    <a:pt x="1757" y="1"/>
                  </a:cubicBezTo>
                  <a:cubicBezTo>
                    <a:pt x="1551" y="1"/>
                    <a:pt x="1336" y="89"/>
                    <a:pt x="1205" y="301"/>
                  </a:cubicBezTo>
                  <a:cubicBezTo>
                    <a:pt x="1074" y="89"/>
                    <a:pt x="858" y="1"/>
                    <a:pt x="6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grpSp>
      <p:sp>
        <p:nvSpPr>
          <p:cNvPr id="25" name="Google Shape;1384;p30">
            <a:extLst>
              <a:ext uri="{FF2B5EF4-FFF2-40B4-BE49-F238E27FC236}">
                <a16:creationId xmlns:a16="http://schemas.microsoft.com/office/drawing/2014/main" id="{C4994B3A-2A06-41CD-83C0-9D4BFF8495CE}"/>
              </a:ext>
            </a:extLst>
          </p:cNvPr>
          <p:cNvSpPr txBox="1"/>
          <p:nvPr/>
        </p:nvSpPr>
        <p:spPr>
          <a:xfrm>
            <a:off x="2982685" y="4046119"/>
            <a:ext cx="1705325" cy="149723"/>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fr-FR" sz="2400" b="1" kern="0" dirty="0">
                <a:solidFill>
                  <a:srgbClr val="6146D9"/>
                </a:solidFill>
                <a:latin typeface="Fira Sans Extra Condensed"/>
                <a:ea typeface="Fira Sans Extra Condensed"/>
                <a:cs typeface="Fira Sans Extra Condensed"/>
                <a:sym typeface="Fira Sans Extra Condensed"/>
              </a:rPr>
              <a:t>Pour l’enseignant</a:t>
            </a:r>
          </a:p>
        </p:txBody>
      </p:sp>
      <p:sp>
        <p:nvSpPr>
          <p:cNvPr id="26" name="Google Shape;1385;p30">
            <a:extLst>
              <a:ext uri="{FF2B5EF4-FFF2-40B4-BE49-F238E27FC236}">
                <a16:creationId xmlns:a16="http://schemas.microsoft.com/office/drawing/2014/main" id="{C5915EF6-7D64-4EC2-88F4-EE9502039E57}"/>
              </a:ext>
            </a:extLst>
          </p:cNvPr>
          <p:cNvSpPr txBox="1"/>
          <p:nvPr/>
        </p:nvSpPr>
        <p:spPr>
          <a:xfrm>
            <a:off x="4955996" y="3872439"/>
            <a:ext cx="6213025" cy="520500"/>
          </a:xfrm>
          <a:prstGeom prst="rect">
            <a:avLst/>
          </a:prstGeom>
          <a:noFill/>
          <a:ln>
            <a:noFill/>
          </a:ln>
        </p:spPr>
        <p:txBody>
          <a:bodyPr spcFirstLastPara="1" wrap="square" lIns="91425" tIns="91425" rIns="91425" bIns="91425" anchor="ctr" anchorCtr="0">
            <a:noAutofit/>
          </a:bodyPr>
          <a:lstStyle/>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Préserver sa posture d’enseignant</a:t>
            </a:r>
          </a:p>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Favoriser un climat scolaire le plus favorable possible </a:t>
            </a:r>
          </a:p>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Opportunité : s’ouvrir potentiellement à une modification de ses pratiques et de son fonctionnement</a:t>
            </a:r>
          </a:p>
        </p:txBody>
      </p:sp>
      <p:sp>
        <p:nvSpPr>
          <p:cNvPr id="27" name="Google Shape;1386;p30">
            <a:extLst>
              <a:ext uri="{FF2B5EF4-FFF2-40B4-BE49-F238E27FC236}">
                <a16:creationId xmlns:a16="http://schemas.microsoft.com/office/drawing/2014/main" id="{21FDC414-8255-4656-B6FF-572739176E99}"/>
              </a:ext>
            </a:extLst>
          </p:cNvPr>
          <p:cNvSpPr txBox="1"/>
          <p:nvPr/>
        </p:nvSpPr>
        <p:spPr>
          <a:xfrm>
            <a:off x="5048533" y="5720000"/>
            <a:ext cx="1440000" cy="229800"/>
          </a:xfrm>
          <a:prstGeom prst="rect">
            <a:avLst/>
          </a:prstGeom>
          <a:noFill/>
          <a:ln>
            <a:noFill/>
          </a:ln>
        </p:spPr>
        <p:txBody>
          <a:bodyPr spcFirstLastPara="1" wrap="square" lIns="91425" tIns="91425" rIns="91425" bIns="91425" anchor="ctr" anchorCtr="0">
            <a:noAutofit/>
          </a:bodyPr>
          <a:lstStyle/>
          <a:p>
            <a:pPr>
              <a:buClr>
                <a:srgbClr val="000000"/>
              </a:buClr>
              <a:buFont typeface="Arial"/>
              <a:buNone/>
            </a:pPr>
            <a:r>
              <a:rPr lang="fr-FR" sz="2400" b="1" kern="0" dirty="0">
                <a:solidFill>
                  <a:srgbClr val="77ADE6"/>
                </a:solidFill>
                <a:latin typeface="Fira Sans Extra Condensed"/>
                <a:ea typeface="Fira Sans Extra Condensed"/>
                <a:cs typeface="Fira Sans Extra Condensed"/>
                <a:sym typeface="Fira Sans Extra Condensed"/>
              </a:rPr>
              <a:t>Pour l’élève</a:t>
            </a:r>
          </a:p>
        </p:txBody>
      </p:sp>
      <p:sp>
        <p:nvSpPr>
          <p:cNvPr id="28" name="Google Shape;1387;p30">
            <a:extLst>
              <a:ext uri="{FF2B5EF4-FFF2-40B4-BE49-F238E27FC236}">
                <a16:creationId xmlns:a16="http://schemas.microsoft.com/office/drawing/2014/main" id="{2656BEDD-F0F4-48AA-8E71-AE39DBBB318C}"/>
              </a:ext>
            </a:extLst>
          </p:cNvPr>
          <p:cNvSpPr txBox="1"/>
          <p:nvPr/>
        </p:nvSpPr>
        <p:spPr>
          <a:xfrm>
            <a:off x="6527977" y="5642167"/>
            <a:ext cx="5667188" cy="520500"/>
          </a:xfrm>
          <a:prstGeom prst="rect">
            <a:avLst/>
          </a:prstGeom>
          <a:noFill/>
          <a:ln>
            <a:noFill/>
          </a:ln>
        </p:spPr>
        <p:txBody>
          <a:bodyPr spcFirstLastPara="1" wrap="square" lIns="91425" tIns="91425" rIns="91425" bIns="91425" anchor="ctr" anchorCtr="0">
            <a:noAutofit/>
          </a:bodyPr>
          <a:lstStyle/>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Retourner à l’école</a:t>
            </a:r>
          </a:p>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S’autoriser à être un enfant et un élève </a:t>
            </a:r>
          </a:p>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Réinvestir les apprentissages</a:t>
            </a:r>
          </a:p>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Opportunité : renforcer ses compétences psychosociales</a:t>
            </a:r>
          </a:p>
        </p:txBody>
      </p:sp>
      <p:pic>
        <p:nvPicPr>
          <p:cNvPr id="3" name="Graphique 2" descr="Courir avec un remplissage uni">
            <a:extLst>
              <a:ext uri="{FF2B5EF4-FFF2-40B4-BE49-F238E27FC236}">
                <a16:creationId xmlns:a16="http://schemas.microsoft.com/office/drawing/2014/main" id="{9F936C47-D2BB-47BB-A2C3-85D80F476D18}"/>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54684" y="4957608"/>
            <a:ext cx="457200" cy="457200"/>
          </a:xfrm>
          <a:prstGeom prst="rect">
            <a:avLst/>
          </a:prstGeom>
        </p:spPr>
      </p:pic>
      <p:pic>
        <p:nvPicPr>
          <p:cNvPr id="6" name="Graphique 5" descr="Enseignant avec un remplissage uni">
            <a:extLst>
              <a:ext uri="{FF2B5EF4-FFF2-40B4-BE49-F238E27FC236}">
                <a16:creationId xmlns:a16="http://schemas.microsoft.com/office/drawing/2014/main" id="{D29A04EA-1EFF-4588-9129-0EBE3478639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87411" y="3252499"/>
            <a:ext cx="531973" cy="531973"/>
          </a:xfrm>
          <a:prstGeom prst="rect">
            <a:avLst/>
          </a:prstGeom>
        </p:spPr>
      </p:pic>
      <p:pic>
        <p:nvPicPr>
          <p:cNvPr id="37" name="Graphique 36" descr="École avec un remplissage uni">
            <a:extLst>
              <a:ext uri="{FF2B5EF4-FFF2-40B4-BE49-F238E27FC236}">
                <a16:creationId xmlns:a16="http://schemas.microsoft.com/office/drawing/2014/main" id="{F19126EF-21E7-415C-A49C-753F229A6012}"/>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453" y="1565133"/>
            <a:ext cx="569556" cy="569556"/>
          </a:xfrm>
          <a:prstGeom prst="rect">
            <a:avLst/>
          </a:prstGeom>
        </p:spPr>
      </p:pic>
    </p:spTree>
    <p:extLst>
      <p:ext uri="{BB962C8B-B14F-4D97-AF65-F5344CB8AC3E}">
        <p14:creationId xmlns:p14="http://schemas.microsoft.com/office/powerpoint/2010/main" val="1611826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6824850" y="204014"/>
            <a:ext cx="5367150" cy="960000"/>
          </a:xfrm>
        </p:spPr>
        <p:txBody>
          <a:bodyPr>
            <a:normAutofit/>
          </a:bodyPr>
          <a:lstStyle/>
          <a:p>
            <a:r>
              <a:rPr lang="fr-FR" dirty="0"/>
              <a:t>Des enjeux multiples</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623391" y="6309323"/>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grpSp>
        <p:nvGrpSpPr>
          <p:cNvPr id="7" name="Google Shape;1360;p30">
            <a:extLst>
              <a:ext uri="{FF2B5EF4-FFF2-40B4-BE49-F238E27FC236}">
                <a16:creationId xmlns:a16="http://schemas.microsoft.com/office/drawing/2014/main" id="{487C7F35-0629-4E4D-9EF4-B3171F5C88B3}"/>
              </a:ext>
            </a:extLst>
          </p:cNvPr>
          <p:cNvGrpSpPr/>
          <p:nvPr/>
        </p:nvGrpSpPr>
        <p:grpSpPr>
          <a:xfrm>
            <a:off x="812881" y="1535654"/>
            <a:ext cx="2511250" cy="1537175"/>
            <a:chOff x="418750" y="1200475"/>
            <a:chExt cx="2511250" cy="1537175"/>
          </a:xfrm>
        </p:grpSpPr>
        <p:sp>
          <p:nvSpPr>
            <p:cNvPr id="11" name="Google Shape;1361;p30">
              <a:extLst>
                <a:ext uri="{FF2B5EF4-FFF2-40B4-BE49-F238E27FC236}">
                  <a16:creationId xmlns:a16="http://schemas.microsoft.com/office/drawing/2014/main" id="{6BC72DB9-FD8B-4C01-B103-924E0AE422D4}"/>
                </a:ext>
              </a:extLst>
            </p:cNvPr>
            <p:cNvSpPr/>
            <p:nvPr/>
          </p:nvSpPr>
          <p:spPr>
            <a:xfrm>
              <a:off x="766100" y="1556550"/>
              <a:ext cx="2163900" cy="1181100"/>
            </a:xfrm>
            <a:prstGeom prst="rect">
              <a:avLst/>
            </a:prstGeom>
            <a:noFill/>
            <a:ln w="19050" cap="flat" cmpd="sng">
              <a:solidFill>
                <a:srgbClr val="3F2DA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362;p30">
              <a:extLst>
                <a:ext uri="{FF2B5EF4-FFF2-40B4-BE49-F238E27FC236}">
                  <a16:creationId xmlns:a16="http://schemas.microsoft.com/office/drawing/2014/main" id="{269DE55A-FFA4-44C7-94AE-67C1FE60969B}"/>
                </a:ext>
              </a:extLst>
            </p:cNvPr>
            <p:cNvSpPr/>
            <p:nvPr/>
          </p:nvSpPr>
          <p:spPr>
            <a:xfrm>
              <a:off x="418750" y="1200475"/>
              <a:ext cx="696000" cy="696000"/>
            </a:xfrm>
            <a:prstGeom prst="ellipse">
              <a:avLst/>
            </a:prstGeom>
            <a:solidFill>
              <a:srgbClr val="3F2DA5"/>
            </a:solidFill>
            <a:ln w="762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 name="Google Shape;1363;p30">
            <a:extLst>
              <a:ext uri="{FF2B5EF4-FFF2-40B4-BE49-F238E27FC236}">
                <a16:creationId xmlns:a16="http://schemas.microsoft.com/office/drawing/2014/main" id="{63573AC1-95BA-475D-84C4-FF7B1DBC9F9B}"/>
              </a:ext>
            </a:extLst>
          </p:cNvPr>
          <p:cNvGrpSpPr/>
          <p:nvPr/>
        </p:nvGrpSpPr>
        <p:grpSpPr>
          <a:xfrm>
            <a:off x="2405961" y="3181568"/>
            <a:ext cx="2511337" cy="1535938"/>
            <a:chOff x="3297063" y="1201713"/>
            <a:chExt cx="2511337" cy="1535938"/>
          </a:xfrm>
        </p:grpSpPr>
        <p:sp>
          <p:nvSpPr>
            <p:cNvPr id="14" name="Google Shape;1364;p30">
              <a:extLst>
                <a:ext uri="{FF2B5EF4-FFF2-40B4-BE49-F238E27FC236}">
                  <a16:creationId xmlns:a16="http://schemas.microsoft.com/office/drawing/2014/main" id="{60828632-D427-4B91-A7DB-686ABC4601EF}"/>
                </a:ext>
              </a:extLst>
            </p:cNvPr>
            <p:cNvSpPr/>
            <p:nvPr/>
          </p:nvSpPr>
          <p:spPr>
            <a:xfrm>
              <a:off x="3644500" y="1556550"/>
              <a:ext cx="2163900" cy="1181100"/>
            </a:xfrm>
            <a:prstGeom prst="rect">
              <a:avLst/>
            </a:prstGeom>
            <a:noFill/>
            <a:ln w="19050" cap="flat" cmpd="sng">
              <a:solidFill>
                <a:srgbClr val="6146D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365;p30">
              <a:extLst>
                <a:ext uri="{FF2B5EF4-FFF2-40B4-BE49-F238E27FC236}">
                  <a16:creationId xmlns:a16="http://schemas.microsoft.com/office/drawing/2014/main" id="{F4A1D4FB-5222-4A89-B2B5-C8160237CBCD}"/>
                </a:ext>
              </a:extLst>
            </p:cNvPr>
            <p:cNvSpPr/>
            <p:nvPr/>
          </p:nvSpPr>
          <p:spPr>
            <a:xfrm>
              <a:off x="3297063" y="1201713"/>
              <a:ext cx="696000" cy="696000"/>
            </a:xfrm>
            <a:prstGeom prst="ellipse">
              <a:avLst/>
            </a:prstGeom>
            <a:solidFill>
              <a:srgbClr val="6146D9"/>
            </a:solidFill>
            <a:ln w="762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6" name="Google Shape;1366;p30">
            <a:extLst>
              <a:ext uri="{FF2B5EF4-FFF2-40B4-BE49-F238E27FC236}">
                <a16:creationId xmlns:a16="http://schemas.microsoft.com/office/drawing/2014/main" id="{8D4F480A-FD0E-4ECE-A96F-BF6A5B1A8625}"/>
              </a:ext>
            </a:extLst>
          </p:cNvPr>
          <p:cNvGrpSpPr/>
          <p:nvPr/>
        </p:nvGrpSpPr>
        <p:grpSpPr>
          <a:xfrm>
            <a:off x="4016565" y="4830133"/>
            <a:ext cx="2511412" cy="1537175"/>
            <a:chOff x="6175388" y="1200475"/>
            <a:chExt cx="2511412" cy="1537175"/>
          </a:xfrm>
        </p:grpSpPr>
        <p:sp>
          <p:nvSpPr>
            <p:cNvPr id="17" name="Google Shape;1367;p30">
              <a:extLst>
                <a:ext uri="{FF2B5EF4-FFF2-40B4-BE49-F238E27FC236}">
                  <a16:creationId xmlns:a16="http://schemas.microsoft.com/office/drawing/2014/main" id="{6476316E-A7F2-4A99-94E5-BDB8DAA3ED7A}"/>
                </a:ext>
              </a:extLst>
            </p:cNvPr>
            <p:cNvSpPr/>
            <p:nvPr/>
          </p:nvSpPr>
          <p:spPr>
            <a:xfrm>
              <a:off x="6522900" y="1556550"/>
              <a:ext cx="2163900" cy="1181100"/>
            </a:xfrm>
            <a:prstGeom prst="rect">
              <a:avLst/>
            </a:prstGeom>
            <a:noFill/>
            <a:ln w="19050" cap="flat" cmpd="sng">
              <a:solidFill>
                <a:srgbClr val="77ADE6"/>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368;p30">
              <a:extLst>
                <a:ext uri="{FF2B5EF4-FFF2-40B4-BE49-F238E27FC236}">
                  <a16:creationId xmlns:a16="http://schemas.microsoft.com/office/drawing/2014/main" id="{C03CE446-D3F2-48C7-81AD-F21FB4F00EFF}"/>
                </a:ext>
              </a:extLst>
            </p:cNvPr>
            <p:cNvSpPr/>
            <p:nvPr/>
          </p:nvSpPr>
          <p:spPr>
            <a:xfrm>
              <a:off x="6175388" y="1200475"/>
              <a:ext cx="696000" cy="696000"/>
            </a:xfrm>
            <a:prstGeom prst="ellipse">
              <a:avLst/>
            </a:prstGeom>
            <a:solidFill>
              <a:srgbClr val="77ADE6"/>
            </a:solidFill>
            <a:ln w="762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0" name="Google Shape;1378;p30">
            <a:extLst>
              <a:ext uri="{FF2B5EF4-FFF2-40B4-BE49-F238E27FC236}">
                <a16:creationId xmlns:a16="http://schemas.microsoft.com/office/drawing/2014/main" id="{F1FDE8C4-53F6-4ADD-8F52-E4A663B2A19E}"/>
              </a:ext>
            </a:extLst>
          </p:cNvPr>
          <p:cNvSpPr txBox="1"/>
          <p:nvPr/>
        </p:nvSpPr>
        <p:spPr>
          <a:xfrm>
            <a:off x="1171753" y="2372031"/>
            <a:ext cx="2140856" cy="128202"/>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fr-FR" sz="2400" b="1" kern="0" dirty="0">
                <a:solidFill>
                  <a:srgbClr val="3F2DA5"/>
                </a:solidFill>
                <a:latin typeface="Fira Sans Extra Condensed"/>
                <a:ea typeface="Fira Sans Extra Condensed"/>
                <a:cs typeface="Fira Sans Extra Condensed"/>
                <a:sym typeface="Fira Sans Extra Condensed"/>
              </a:rPr>
              <a:t>Pour</a:t>
            </a:r>
            <a:r>
              <a:rPr lang="fr-FR" sz="1600" b="1" kern="0" dirty="0">
                <a:solidFill>
                  <a:srgbClr val="3F2DA5"/>
                </a:solidFill>
                <a:latin typeface="Fira Sans Extra Condensed"/>
                <a:ea typeface="Fira Sans Extra Condensed"/>
                <a:cs typeface="Fira Sans Extra Condensed"/>
                <a:sym typeface="Fira Sans Extra Condensed"/>
              </a:rPr>
              <a:t> </a:t>
            </a:r>
            <a:r>
              <a:rPr lang="fr-FR" sz="2400" b="1" kern="0" dirty="0">
                <a:solidFill>
                  <a:srgbClr val="3F2DA5"/>
                </a:solidFill>
                <a:latin typeface="Fira Sans Extra Condensed"/>
                <a:ea typeface="Fira Sans Extra Condensed"/>
                <a:cs typeface="Fira Sans Extra Condensed"/>
                <a:sym typeface="Fira Sans Extra Condensed"/>
              </a:rPr>
              <a:t>l’établissement</a:t>
            </a:r>
            <a:r>
              <a:rPr lang="fr-FR" sz="1600" b="1" kern="0" dirty="0">
                <a:solidFill>
                  <a:srgbClr val="3F2DA5"/>
                </a:solidFill>
                <a:latin typeface="Fira Sans Extra Condensed"/>
                <a:ea typeface="Fira Sans Extra Condensed"/>
                <a:cs typeface="Fira Sans Extra Condensed"/>
                <a:sym typeface="Fira Sans Extra Condensed"/>
              </a:rPr>
              <a:t> </a:t>
            </a:r>
          </a:p>
        </p:txBody>
      </p:sp>
      <p:grpSp>
        <p:nvGrpSpPr>
          <p:cNvPr id="22" name="Google Shape;1381;p30">
            <a:extLst>
              <a:ext uri="{FF2B5EF4-FFF2-40B4-BE49-F238E27FC236}">
                <a16:creationId xmlns:a16="http://schemas.microsoft.com/office/drawing/2014/main" id="{BC33ED94-FA23-4490-BA4A-D7EF4591093A}"/>
              </a:ext>
            </a:extLst>
          </p:cNvPr>
          <p:cNvGrpSpPr/>
          <p:nvPr/>
        </p:nvGrpSpPr>
        <p:grpSpPr>
          <a:xfrm>
            <a:off x="4902026" y="1363612"/>
            <a:ext cx="325724" cy="273268"/>
            <a:chOff x="603800" y="1425417"/>
            <a:chExt cx="325724" cy="273268"/>
          </a:xfrm>
        </p:grpSpPr>
        <p:sp>
          <p:nvSpPr>
            <p:cNvPr id="23" name="Google Shape;1382;p30">
              <a:extLst>
                <a:ext uri="{FF2B5EF4-FFF2-40B4-BE49-F238E27FC236}">
                  <a16:creationId xmlns:a16="http://schemas.microsoft.com/office/drawing/2014/main" id="{9CF2B8B8-A2AE-4047-B97C-A954DAC63954}"/>
                </a:ext>
              </a:extLst>
            </p:cNvPr>
            <p:cNvSpPr/>
            <p:nvPr/>
          </p:nvSpPr>
          <p:spPr>
            <a:xfrm>
              <a:off x="619072" y="1496234"/>
              <a:ext cx="262471" cy="202451"/>
            </a:xfrm>
            <a:custGeom>
              <a:avLst/>
              <a:gdLst/>
              <a:ahLst/>
              <a:cxnLst/>
              <a:rect l="l" t="t" r="r" b="b"/>
              <a:pathLst>
                <a:path w="1942" h="1498" extrusionOk="0">
                  <a:moveTo>
                    <a:pt x="988" y="1"/>
                  </a:moveTo>
                  <a:lnTo>
                    <a:pt x="900" y="704"/>
                  </a:lnTo>
                  <a:cubicBezTo>
                    <a:pt x="896" y="732"/>
                    <a:pt x="876" y="754"/>
                    <a:pt x="849" y="761"/>
                  </a:cubicBezTo>
                  <a:cubicBezTo>
                    <a:pt x="844" y="763"/>
                    <a:pt x="838" y="763"/>
                    <a:pt x="832" y="763"/>
                  </a:cubicBezTo>
                  <a:cubicBezTo>
                    <a:pt x="812" y="763"/>
                    <a:pt x="792" y="754"/>
                    <a:pt x="779" y="736"/>
                  </a:cubicBezTo>
                  <a:lnTo>
                    <a:pt x="604" y="498"/>
                  </a:lnTo>
                  <a:lnTo>
                    <a:pt x="1" y="499"/>
                  </a:lnTo>
                  <a:cubicBezTo>
                    <a:pt x="146" y="780"/>
                    <a:pt x="476" y="1049"/>
                    <a:pt x="1092" y="1497"/>
                  </a:cubicBezTo>
                  <a:cubicBezTo>
                    <a:pt x="1481" y="1214"/>
                    <a:pt x="1755" y="1003"/>
                    <a:pt x="1942" y="815"/>
                  </a:cubicBezTo>
                  <a:lnTo>
                    <a:pt x="1717" y="815"/>
                  </a:lnTo>
                  <a:cubicBezTo>
                    <a:pt x="1686" y="815"/>
                    <a:pt x="1658" y="793"/>
                    <a:pt x="1651" y="761"/>
                  </a:cubicBezTo>
                  <a:lnTo>
                    <a:pt x="1554" y="283"/>
                  </a:lnTo>
                  <a:lnTo>
                    <a:pt x="1494" y="870"/>
                  </a:lnTo>
                  <a:cubicBezTo>
                    <a:pt x="1490" y="901"/>
                    <a:pt x="1467" y="925"/>
                    <a:pt x="1434" y="929"/>
                  </a:cubicBezTo>
                  <a:cubicBezTo>
                    <a:pt x="1431" y="929"/>
                    <a:pt x="1428" y="930"/>
                    <a:pt x="1425" y="930"/>
                  </a:cubicBezTo>
                  <a:cubicBezTo>
                    <a:pt x="1397" y="930"/>
                    <a:pt x="1373" y="912"/>
                    <a:pt x="1363" y="885"/>
                  </a:cubicBezTo>
                  <a:lnTo>
                    <a:pt x="1266" y="617"/>
                  </a:lnTo>
                  <a:lnTo>
                    <a:pt x="1241" y="979"/>
                  </a:lnTo>
                  <a:cubicBezTo>
                    <a:pt x="1239" y="1014"/>
                    <a:pt x="1211" y="1041"/>
                    <a:pt x="1176" y="1041"/>
                  </a:cubicBezTo>
                  <a:lnTo>
                    <a:pt x="1174" y="1041"/>
                  </a:lnTo>
                  <a:cubicBezTo>
                    <a:pt x="1139" y="1041"/>
                    <a:pt x="1111" y="1016"/>
                    <a:pt x="1107" y="981"/>
                  </a:cubicBezTo>
                  <a:lnTo>
                    <a:pt x="988"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sp>
          <p:nvSpPr>
            <p:cNvPr id="24" name="Google Shape;1383;p30">
              <a:extLst>
                <a:ext uri="{FF2B5EF4-FFF2-40B4-BE49-F238E27FC236}">
                  <a16:creationId xmlns:a16="http://schemas.microsoft.com/office/drawing/2014/main" id="{C6C9730C-921B-4D31-93B2-8651B4101A9B}"/>
                </a:ext>
              </a:extLst>
            </p:cNvPr>
            <p:cNvSpPr/>
            <p:nvPr/>
          </p:nvSpPr>
          <p:spPr>
            <a:xfrm>
              <a:off x="603800" y="1425417"/>
              <a:ext cx="325724" cy="202451"/>
            </a:xfrm>
            <a:custGeom>
              <a:avLst/>
              <a:gdLst/>
              <a:ahLst/>
              <a:cxnLst/>
              <a:rect l="l" t="t" r="r" b="b"/>
              <a:pathLst>
                <a:path w="2410" h="1498" extrusionOk="0">
                  <a:moveTo>
                    <a:pt x="652" y="1"/>
                  </a:moveTo>
                  <a:cubicBezTo>
                    <a:pt x="503" y="1"/>
                    <a:pt x="359" y="47"/>
                    <a:pt x="256" y="127"/>
                  </a:cubicBezTo>
                  <a:cubicBezTo>
                    <a:pt x="37" y="295"/>
                    <a:pt x="1" y="570"/>
                    <a:pt x="31" y="770"/>
                  </a:cubicBezTo>
                  <a:cubicBezTo>
                    <a:pt x="41" y="834"/>
                    <a:pt x="58" y="894"/>
                    <a:pt x="81" y="953"/>
                  </a:cubicBezTo>
                  <a:lnTo>
                    <a:pt x="719" y="953"/>
                  </a:lnTo>
                  <a:cubicBezTo>
                    <a:pt x="740" y="953"/>
                    <a:pt x="761" y="963"/>
                    <a:pt x="773" y="981"/>
                  </a:cubicBezTo>
                  <a:lnTo>
                    <a:pt x="948" y="1218"/>
                  </a:lnTo>
                  <a:lnTo>
                    <a:pt x="1036" y="515"/>
                  </a:lnTo>
                  <a:cubicBezTo>
                    <a:pt x="1041" y="481"/>
                    <a:pt x="1069" y="457"/>
                    <a:pt x="1104" y="457"/>
                  </a:cubicBezTo>
                  <a:cubicBezTo>
                    <a:pt x="1139" y="457"/>
                    <a:pt x="1167" y="482"/>
                    <a:pt x="1170" y="516"/>
                  </a:cubicBezTo>
                  <a:lnTo>
                    <a:pt x="1290" y="1497"/>
                  </a:lnTo>
                  <a:lnTo>
                    <a:pt x="1313" y="1134"/>
                  </a:lnTo>
                  <a:cubicBezTo>
                    <a:pt x="1316" y="1103"/>
                    <a:pt x="1340" y="1077"/>
                    <a:pt x="1372" y="1073"/>
                  </a:cubicBezTo>
                  <a:cubicBezTo>
                    <a:pt x="1375" y="1072"/>
                    <a:pt x="1379" y="1072"/>
                    <a:pt x="1382" y="1072"/>
                  </a:cubicBezTo>
                  <a:cubicBezTo>
                    <a:pt x="1410" y="1072"/>
                    <a:pt x="1435" y="1090"/>
                    <a:pt x="1444" y="1117"/>
                  </a:cubicBezTo>
                  <a:lnTo>
                    <a:pt x="1542" y="1385"/>
                  </a:lnTo>
                  <a:lnTo>
                    <a:pt x="1602" y="799"/>
                  </a:lnTo>
                  <a:cubicBezTo>
                    <a:pt x="1606" y="765"/>
                    <a:pt x="1633" y="740"/>
                    <a:pt x="1667" y="739"/>
                  </a:cubicBezTo>
                  <a:cubicBezTo>
                    <a:pt x="1668" y="739"/>
                    <a:pt x="1668" y="739"/>
                    <a:pt x="1669" y="739"/>
                  </a:cubicBezTo>
                  <a:cubicBezTo>
                    <a:pt x="1703" y="739"/>
                    <a:pt x="1729" y="760"/>
                    <a:pt x="1736" y="793"/>
                  </a:cubicBezTo>
                  <a:lnTo>
                    <a:pt x="1833" y="1271"/>
                  </a:lnTo>
                  <a:lnTo>
                    <a:pt x="2120" y="1270"/>
                  </a:lnTo>
                  <a:cubicBezTo>
                    <a:pt x="2272" y="1101"/>
                    <a:pt x="2351" y="947"/>
                    <a:pt x="2378" y="770"/>
                  </a:cubicBezTo>
                  <a:cubicBezTo>
                    <a:pt x="2409" y="570"/>
                    <a:pt x="2372" y="295"/>
                    <a:pt x="2153" y="127"/>
                  </a:cubicBezTo>
                  <a:cubicBezTo>
                    <a:pt x="2050" y="47"/>
                    <a:pt x="1906" y="1"/>
                    <a:pt x="1757" y="1"/>
                  </a:cubicBezTo>
                  <a:cubicBezTo>
                    <a:pt x="1551" y="1"/>
                    <a:pt x="1336" y="89"/>
                    <a:pt x="1205" y="301"/>
                  </a:cubicBezTo>
                  <a:cubicBezTo>
                    <a:pt x="1074" y="89"/>
                    <a:pt x="858" y="1"/>
                    <a:pt x="6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latin typeface="Arial"/>
                <a:cs typeface="Arial"/>
                <a:sym typeface="Arial"/>
              </a:endParaRPr>
            </a:p>
          </p:txBody>
        </p:sp>
      </p:grpSp>
      <p:sp>
        <p:nvSpPr>
          <p:cNvPr id="25" name="Google Shape;1384;p30">
            <a:extLst>
              <a:ext uri="{FF2B5EF4-FFF2-40B4-BE49-F238E27FC236}">
                <a16:creationId xmlns:a16="http://schemas.microsoft.com/office/drawing/2014/main" id="{C4994B3A-2A06-41CD-83C0-9D4BFF8495CE}"/>
              </a:ext>
            </a:extLst>
          </p:cNvPr>
          <p:cNvSpPr txBox="1"/>
          <p:nvPr/>
        </p:nvSpPr>
        <p:spPr>
          <a:xfrm>
            <a:off x="2982685" y="4046119"/>
            <a:ext cx="1705325" cy="149723"/>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fr-FR" sz="2400" b="1" kern="0" dirty="0">
                <a:solidFill>
                  <a:srgbClr val="6146D9"/>
                </a:solidFill>
                <a:latin typeface="Fira Sans Extra Condensed"/>
                <a:ea typeface="Fira Sans Extra Condensed"/>
                <a:cs typeface="Fira Sans Extra Condensed"/>
                <a:sym typeface="Fira Sans Extra Condensed"/>
              </a:rPr>
              <a:t>Pour l’enseignant</a:t>
            </a:r>
          </a:p>
        </p:txBody>
      </p:sp>
      <p:sp>
        <p:nvSpPr>
          <p:cNvPr id="27" name="Google Shape;1386;p30">
            <a:extLst>
              <a:ext uri="{FF2B5EF4-FFF2-40B4-BE49-F238E27FC236}">
                <a16:creationId xmlns:a16="http://schemas.microsoft.com/office/drawing/2014/main" id="{21FDC414-8255-4656-B6FF-572739176E99}"/>
              </a:ext>
            </a:extLst>
          </p:cNvPr>
          <p:cNvSpPr txBox="1"/>
          <p:nvPr/>
        </p:nvSpPr>
        <p:spPr>
          <a:xfrm>
            <a:off x="4917298" y="5646701"/>
            <a:ext cx="1440000" cy="229800"/>
          </a:xfrm>
          <a:prstGeom prst="rect">
            <a:avLst/>
          </a:prstGeom>
          <a:noFill/>
          <a:ln>
            <a:noFill/>
          </a:ln>
        </p:spPr>
        <p:txBody>
          <a:bodyPr spcFirstLastPara="1" wrap="square" lIns="91425" tIns="91425" rIns="91425" bIns="91425" anchor="ctr" anchorCtr="0">
            <a:noAutofit/>
          </a:bodyPr>
          <a:lstStyle/>
          <a:p>
            <a:pPr>
              <a:buClr>
                <a:srgbClr val="000000"/>
              </a:buClr>
              <a:buFont typeface="Arial"/>
              <a:buNone/>
            </a:pPr>
            <a:r>
              <a:rPr lang="fr-FR" sz="2400" b="1" kern="0" dirty="0">
                <a:solidFill>
                  <a:srgbClr val="77ADE6"/>
                </a:solidFill>
                <a:latin typeface="Fira Sans Extra Condensed"/>
                <a:ea typeface="Fira Sans Extra Condensed"/>
                <a:cs typeface="Fira Sans Extra Condensed"/>
                <a:sym typeface="Fira Sans Extra Condensed"/>
              </a:rPr>
              <a:t>Pour l’élève</a:t>
            </a:r>
          </a:p>
        </p:txBody>
      </p:sp>
      <p:pic>
        <p:nvPicPr>
          <p:cNvPr id="3" name="Graphique 2" descr="Courir avec un remplissage uni">
            <a:extLst>
              <a:ext uri="{FF2B5EF4-FFF2-40B4-BE49-F238E27FC236}">
                <a16:creationId xmlns:a16="http://schemas.microsoft.com/office/drawing/2014/main" id="{9F936C47-D2BB-47BB-A2C3-85D80F476D18}"/>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54684" y="4957608"/>
            <a:ext cx="457200" cy="457200"/>
          </a:xfrm>
          <a:prstGeom prst="rect">
            <a:avLst/>
          </a:prstGeom>
        </p:spPr>
      </p:pic>
      <p:pic>
        <p:nvPicPr>
          <p:cNvPr id="6" name="Graphique 5" descr="Enseignant avec un remplissage uni">
            <a:extLst>
              <a:ext uri="{FF2B5EF4-FFF2-40B4-BE49-F238E27FC236}">
                <a16:creationId xmlns:a16="http://schemas.microsoft.com/office/drawing/2014/main" id="{D29A04EA-1EFF-4588-9129-0EBE3478639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87411" y="3252499"/>
            <a:ext cx="531973" cy="531973"/>
          </a:xfrm>
          <a:prstGeom prst="rect">
            <a:avLst/>
          </a:prstGeom>
        </p:spPr>
      </p:pic>
      <p:pic>
        <p:nvPicPr>
          <p:cNvPr id="37" name="Graphique 36" descr="École avec un remplissage uni">
            <a:extLst>
              <a:ext uri="{FF2B5EF4-FFF2-40B4-BE49-F238E27FC236}">
                <a16:creationId xmlns:a16="http://schemas.microsoft.com/office/drawing/2014/main" id="{F19126EF-21E7-415C-A49C-753F229A6012}"/>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453" y="1565133"/>
            <a:ext cx="569556" cy="569556"/>
          </a:xfrm>
          <a:prstGeom prst="rect">
            <a:avLst/>
          </a:prstGeom>
        </p:spPr>
      </p:pic>
      <p:sp>
        <p:nvSpPr>
          <p:cNvPr id="29" name="Google Shape;1379;p30">
            <a:extLst>
              <a:ext uri="{FF2B5EF4-FFF2-40B4-BE49-F238E27FC236}">
                <a16:creationId xmlns:a16="http://schemas.microsoft.com/office/drawing/2014/main" id="{33DC708B-E460-4E72-A9AF-FC28177FD557}"/>
              </a:ext>
            </a:extLst>
          </p:cNvPr>
          <p:cNvSpPr txBox="1"/>
          <p:nvPr/>
        </p:nvSpPr>
        <p:spPr>
          <a:xfrm>
            <a:off x="3335653" y="2171647"/>
            <a:ext cx="7247123" cy="520500"/>
          </a:xfrm>
          <a:prstGeom prst="rect">
            <a:avLst/>
          </a:prstGeom>
          <a:noFill/>
          <a:ln>
            <a:noFill/>
          </a:ln>
        </p:spPr>
        <p:txBody>
          <a:bodyPr spcFirstLastPara="1" wrap="square" lIns="91425" tIns="91425" rIns="91425" bIns="91425" anchor="ctr" anchorCtr="0">
            <a:noAutofit/>
          </a:bodyPr>
          <a:lstStyle/>
          <a:p>
            <a:pPr marL="180975" indent="-180975">
              <a:buClr>
                <a:srgbClr val="632B8D"/>
              </a:buClr>
              <a:buFont typeface="Arial" panose="020B0604020202020204" pitchFamily="34" charset="0"/>
              <a:buChar char="•"/>
            </a:pPr>
            <a:r>
              <a:rPr lang="fr-FR" kern="0" dirty="0">
                <a:solidFill>
                  <a:srgbClr val="000000"/>
                </a:solidFill>
                <a:ea typeface="Roboto"/>
                <a:cs typeface="Roboto"/>
                <a:sym typeface="Roboto"/>
              </a:rPr>
              <a:t>Retrouver un fonctionnement efficient</a:t>
            </a:r>
          </a:p>
          <a:p>
            <a:pPr marL="180975" indent="-180975">
              <a:buClr>
                <a:srgbClr val="632B8D"/>
              </a:buClr>
              <a:buFont typeface="Arial" panose="020B0604020202020204" pitchFamily="34" charset="0"/>
              <a:buChar char="•"/>
            </a:pPr>
            <a:r>
              <a:rPr lang="fr-FR" kern="0" dirty="0">
                <a:solidFill>
                  <a:srgbClr val="000000"/>
                </a:solidFill>
                <a:ea typeface="Roboto"/>
                <a:cs typeface="Roboto"/>
                <a:sym typeface="Roboto"/>
              </a:rPr>
              <a:t>Opportunité : se réorganiser, s’ouvrir potentiellement à                                                  une </a:t>
            </a:r>
            <a:r>
              <a:rPr lang="fr-FR" sz="2000" kern="0" dirty="0">
                <a:solidFill>
                  <a:srgbClr val="000000"/>
                </a:solidFill>
                <a:ea typeface="Roboto"/>
                <a:cs typeface="Roboto"/>
                <a:sym typeface="Roboto"/>
              </a:rPr>
              <a:t>modification</a:t>
            </a:r>
            <a:r>
              <a:rPr lang="fr-FR" kern="0" dirty="0">
                <a:solidFill>
                  <a:srgbClr val="000000"/>
                </a:solidFill>
                <a:ea typeface="Roboto"/>
                <a:cs typeface="Roboto"/>
                <a:sym typeface="Roboto"/>
              </a:rPr>
              <a:t> de son fonctionnement</a:t>
            </a:r>
          </a:p>
        </p:txBody>
      </p:sp>
      <p:sp>
        <p:nvSpPr>
          <p:cNvPr id="30" name="Google Shape;1385;p30">
            <a:extLst>
              <a:ext uri="{FF2B5EF4-FFF2-40B4-BE49-F238E27FC236}">
                <a16:creationId xmlns:a16="http://schemas.microsoft.com/office/drawing/2014/main" id="{53558D70-1460-4649-BD27-14C7F54715AA}"/>
              </a:ext>
            </a:extLst>
          </p:cNvPr>
          <p:cNvSpPr txBox="1"/>
          <p:nvPr/>
        </p:nvSpPr>
        <p:spPr>
          <a:xfrm>
            <a:off x="4955996" y="3872439"/>
            <a:ext cx="6213025" cy="520500"/>
          </a:xfrm>
          <a:prstGeom prst="rect">
            <a:avLst/>
          </a:prstGeom>
          <a:noFill/>
          <a:ln>
            <a:noFill/>
          </a:ln>
        </p:spPr>
        <p:txBody>
          <a:bodyPr spcFirstLastPara="1" wrap="square" lIns="91425" tIns="91425" rIns="91425" bIns="91425" anchor="ctr" anchorCtr="0">
            <a:noAutofit/>
          </a:bodyPr>
          <a:lstStyle/>
          <a:p>
            <a:pPr marL="180975" indent="-180975">
              <a:buClr>
                <a:srgbClr val="632B8D"/>
              </a:buClr>
              <a:buFont typeface="Arial" panose="020B0604020202020204" pitchFamily="34" charset="0"/>
              <a:buChar char="•"/>
            </a:pPr>
            <a:r>
              <a:rPr lang="fr-FR" kern="0" dirty="0">
                <a:solidFill>
                  <a:srgbClr val="000000"/>
                </a:solidFill>
                <a:ea typeface="Roboto"/>
                <a:cs typeface="Roboto"/>
                <a:sym typeface="Roboto"/>
              </a:rPr>
              <a:t>Préserver sa posture d’enseignant</a:t>
            </a:r>
          </a:p>
          <a:p>
            <a:pPr marL="180975" indent="-180975">
              <a:buClr>
                <a:srgbClr val="632B8D"/>
              </a:buClr>
              <a:buFont typeface="Arial" panose="020B0604020202020204" pitchFamily="34" charset="0"/>
              <a:buChar char="•"/>
            </a:pPr>
            <a:r>
              <a:rPr lang="fr-FR" kern="0" dirty="0">
                <a:solidFill>
                  <a:srgbClr val="000000"/>
                </a:solidFill>
                <a:ea typeface="Roboto"/>
                <a:cs typeface="Roboto"/>
                <a:sym typeface="Roboto"/>
              </a:rPr>
              <a:t>Favoriser un climat scolaire le plus favorable possible </a:t>
            </a:r>
          </a:p>
          <a:p>
            <a:pPr marL="180975" indent="-180975">
              <a:buClr>
                <a:srgbClr val="632B8D"/>
              </a:buClr>
              <a:buFont typeface="Arial" panose="020B0604020202020204" pitchFamily="34" charset="0"/>
              <a:buChar char="•"/>
            </a:pPr>
            <a:r>
              <a:rPr lang="fr-FR" kern="0" dirty="0">
                <a:solidFill>
                  <a:srgbClr val="000000"/>
                </a:solidFill>
                <a:ea typeface="Roboto"/>
                <a:cs typeface="Roboto"/>
                <a:sym typeface="Roboto"/>
              </a:rPr>
              <a:t>Opportunité : s’ouvrir </a:t>
            </a:r>
            <a:r>
              <a:rPr lang="fr-FR" sz="2000" kern="0" dirty="0">
                <a:solidFill>
                  <a:srgbClr val="000000"/>
                </a:solidFill>
                <a:ea typeface="Roboto"/>
                <a:cs typeface="Roboto"/>
                <a:sym typeface="Roboto"/>
              </a:rPr>
              <a:t>potentiellement</a:t>
            </a:r>
            <a:r>
              <a:rPr lang="fr-FR" kern="0" dirty="0">
                <a:solidFill>
                  <a:srgbClr val="000000"/>
                </a:solidFill>
                <a:ea typeface="Roboto"/>
                <a:cs typeface="Roboto"/>
                <a:sym typeface="Roboto"/>
              </a:rPr>
              <a:t> à une modification de ses pratiques et de son fonctionnement</a:t>
            </a:r>
          </a:p>
        </p:txBody>
      </p:sp>
      <p:sp>
        <p:nvSpPr>
          <p:cNvPr id="31" name="Google Shape;1387;p30">
            <a:extLst>
              <a:ext uri="{FF2B5EF4-FFF2-40B4-BE49-F238E27FC236}">
                <a16:creationId xmlns:a16="http://schemas.microsoft.com/office/drawing/2014/main" id="{2DD661C7-2BC9-4337-AEFC-39958666DF19}"/>
              </a:ext>
            </a:extLst>
          </p:cNvPr>
          <p:cNvSpPr txBox="1"/>
          <p:nvPr/>
        </p:nvSpPr>
        <p:spPr>
          <a:xfrm>
            <a:off x="6619979" y="5594149"/>
            <a:ext cx="5667188" cy="520500"/>
          </a:xfrm>
          <a:prstGeom prst="rect">
            <a:avLst/>
          </a:prstGeom>
          <a:noFill/>
          <a:ln>
            <a:noFill/>
          </a:ln>
        </p:spPr>
        <p:txBody>
          <a:bodyPr spcFirstLastPara="1" wrap="square" lIns="91425" tIns="91425" rIns="91425" bIns="91425" anchor="ctr" anchorCtr="0">
            <a:noAutofit/>
          </a:bodyPr>
          <a:lstStyle/>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Retourner à l’école</a:t>
            </a:r>
          </a:p>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S’autoriser à être un adolescent et un élève </a:t>
            </a:r>
          </a:p>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Réinvestir les apprentissages</a:t>
            </a:r>
          </a:p>
          <a:p>
            <a:pPr marL="180975" indent="-180975">
              <a:buClr>
                <a:srgbClr val="632B8D"/>
              </a:buClr>
              <a:buFont typeface="Arial" panose="020B0604020202020204" pitchFamily="34" charset="0"/>
              <a:buChar char="•"/>
            </a:pPr>
            <a:r>
              <a:rPr lang="fr-FR" sz="2000" kern="0" dirty="0">
                <a:solidFill>
                  <a:srgbClr val="000000"/>
                </a:solidFill>
                <a:ea typeface="Roboto"/>
                <a:cs typeface="Roboto"/>
                <a:sym typeface="Roboto"/>
              </a:rPr>
              <a:t>Opportunité : renforcer ses compétences psychosociales</a:t>
            </a:r>
          </a:p>
        </p:txBody>
      </p:sp>
    </p:spTree>
    <p:extLst>
      <p:ext uri="{BB962C8B-B14F-4D97-AF65-F5344CB8AC3E}">
        <p14:creationId xmlns:p14="http://schemas.microsoft.com/office/powerpoint/2010/main" val="237422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grpSp>
        <p:nvGrpSpPr>
          <p:cNvPr id="11" name="Diagramme 1">
            <a:extLst>
              <a:ext uri="{FF2B5EF4-FFF2-40B4-BE49-F238E27FC236}">
                <a16:creationId xmlns:a16="http://schemas.microsoft.com/office/drawing/2014/main" id="{2D5A16D3-4B3D-4860-AA56-736D295F1430}"/>
              </a:ext>
            </a:extLst>
          </p:cNvPr>
          <p:cNvGrpSpPr/>
          <p:nvPr/>
        </p:nvGrpSpPr>
        <p:grpSpPr bwMode="auto">
          <a:xfrm>
            <a:off x="296872" y="1761864"/>
            <a:ext cx="11598255" cy="1908627"/>
            <a:chOff x="-1151777" y="969499"/>
            <a:chExt cx="9166854" cy="1599387"/>
          </a:xfrm>
        </p:grpSpPr>
        <p:sp>
          <p:nvSpPr>
            <p:cNvPr id="12" name="Rectangle 11">
              <a:extLst>
                <a:ext uri="{FF2B5EF4-FFF2-40B4-BE49-F238E27FC236}">
                  <a16:creationId xmlns:a16="http://schemas.microsoft.com/office/drawing/2014/main" id="{144C4F08-4A7D-4226-A9F9-C79C2A819CA1}"/>
                </a:ext>
              </a:extLst>
            </p:cNvPr>
            <p:cNvSpPr/>
            <p:nvPr/>
          </p:nvSpPr>
          <p:spPr bwMode="auto">
            <a:xfrm>
              <a:off x="2176179" y="1047561"/>
              <a:ext cx="2510942" cy="150656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p:spPr>
          <p:style>
            <a:lnRef idx="2">
              <a:srgbClr val="000000"/>
            </a:lnRef>
            <a:fillRef idx="1">
              <a:srgbClr val="000000"/>
            </a:fillRef>
            <a:effectRef idx="0">
              <a:srgbClr val="000000"/>
            </a:effectRef>
            <a:fontRef idx="minor">
              <a:schemeClr val="lt1"/>
            </a:fontRef>
          </p:style>
          <p:txBody>
            <a:bodyPr spcFirstLastPara="0" vert="horz" wrap="square" lIns="87630" tIns="87630" rIns="87630" bIns="87630" numCol="1" spcCol="1270" anchor="ctr" anchorCtr="0">
              <a:noAutofit/>
            </a:bodyPr>
            <a:lstStyle/>
            <a:p>
              <a:pPr lvl="0" algn="ctr" defTabSz="1022350">
                <a:lnSpc>
                  <a:spcPct val="90000"/>
                </a:lnSpc>
                <a:spcBef>
                  <a:spcPts val="0"/>
                </a:spcBef>
                <a:spcAft>
                  <a:spcPts val="0"/>
                </a:spcAft>
                <a:defRPr/>
              </a:pPr>
              <a:r>
                <a:rPr lang="fr-FR" sz="2300" dirty="0"/>
                <a:t>Ecouter</a:t>
              </a:r>
            </a:p>
          </p:txBody>
        </p:sp>
        <p:sp>
          <p:nvSpPr>
            <p:cNvPr id="15" name="Rectangle 14">
              <a:extLst>
                <a:ext uri="{FF2B5EF4-FFF2-40B4-BE49-F238E27FC236}">
                  <a16:creationId xmlns:a16="http://schemas.microsoft.com/office/drawing/2014/main" id="{A3D04CC4-0CBB-4A5F-9A90-6A44173CE8C8}"/>
                </a:ext>
              </a:extLst>
            </p:cNvPr>
            <p:cNvSpPr/>
            <p:nvPr/>
          </p:nvSpPr>
          <p:spPr bwMode="auto">
            <a:xfrm>
              <a:off x="5504135" y="969499"/>
              <a:ext cx="2510942" cy="150656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p:spPr>
          <p:style>
            <a:lnRef idx="2">
              <a:srgbClr val="000000"/>
            </a:lnRef>
            <a:fillRef idx="1">
              <a:srgbClr val="000000"/>
            </a:fillRef>
            <a:effectRef idx="0">
              <a:srgbClr val="000000"/>
            </a:effectRef>
            <a:fontRef idx="minor">
              <a:schemeClr val="lt1"/>
            </a:fontRef>
          </p:style>
          <p:txBody>
            <a:bodyPr spcFirstLastPara="0" vert="horz" wrap="square" lIns="87630" tIns="87630" rIns="87630" bIns="87630" numCol="1" spcCol="1270" anchor="ctr" anchorCtr="0">
              <a:noAutofit/>
            </a:bodyPr>
            <a:lstStyle/>
            <a:p>
              <a:pPr lvl="0" algn="ctr" defTabSz="1022350">
                <a:lnSpc>
                  <a:spcPct val="90000"/>
                </a:lnSpc>
                <a:spcBef>
                  <a:spcPts val="0"/>
                </a:spcBef>
                <a:spcAft>
                  <a:spcPts val="0"/>
                </a:spcAft>
                <a:defRPr/>
              </a:pPr>
              <a:r>
                <a:rPr lang="fr-FR" sz="2300" dirty="0"/>
                <a:t>Rassurer</a:t>
              </a:r>
            </a:p>
          </p:txBody>
        </p:sp>
        <p:sp>
          <p:nvSpPr>
            <p:cNvPr id="16" name="Rectangle 15">
              <a:extLst>
                <a:ext uri="{FF2B5EF4-FFF2-40B4-BE49-F238E27FC236}">
                  <a16:creationId xmlns:a16="http://schemas.microsoft.com/office/drawing/2014/main" id="{703491E3-6ACB-4056-83B6-B2965522F92B}"/>
                </a:ext>
              </a:extLst>
            </p:cNvPr>
            <p:cNvSpPr/>
            <p:nvPr/>
          </p:nvSpPr>
          <p:spPr bwMode="auto">
            <a:xfrm>
              <a:off x="-1151777" y="1062321"/>
              <a:ext cx="2510942" cy="150656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p:spPr>
          <p:style>
            <a:lnRef idx="2">
              <a:srgbClr val="000000"/>
            </a:lnRef>
            <a:fillRef idx="1">
              <a:srgbClr val="000000"/>
            </a:fillRef>
            <a:effectRef idx="0">
              <a:srgbClr val="000000"/>
            </a:effectRef>
            <a:fontRef idx="minor">
              <a:schemeClr val="lt1"/>
            </a:fontRef>
          </p:style>
          <p:txBody>
            <a:bodyPr spcFirstLastPara="0" vert="horz" wrap="square" lIns="87630" tIns="87630" rIns="87630" bIns="87630" numCol="1" spcCol="1270" anchor="ctr" anchorCtr="0">
              <a:noAutofit/>
            </a:bodyPr>
            <a:lstStyle/>
            <a:p>
              <a:pPr lvl="0" algn="ctr" defTabSz="1022350">
                <a:lnSpc>
                  <a:spcPct val="90000"/>
                </a:lnSpc>
                <a:spcBef>
                  <a:spcPts val="0"/>
                </a:spcBef>
                <a:spcAft>
                  <a:spcPts val="0"/>
                </a:spcAft>
                <a:defRPr/>
              </a:pPr>
              <a:r>
                <a:rPr lang="fr-FR" sz="2300" dirty="0"/>
                <a:t>Accueillir</a:t>
              </a:r>
            </a:p>
          </p:txBody>
        </p:sp>
      </p:grpSp>
      <p:sp>
        <p:nvSpPr>
          <p:cNvPr id="19" name="ZoneTexte 18">
            <a:extLst>
              <a:ext uri="{FF2B5EF4-FFF2-40B4-BE49-F238E27FC236}">
                <a16:creationId xmlns:a16="http://schemas.microsoft.com/office/drawing/2014/main" id="{13BAB084-29BD-44AD-A17E-F120BBDA2FB6}"/>
              </a:ext>
            </a:extLst>
          </p:cNvPr>
          <p:cNvSpPr txBox="1"/>
          <p:nvPr/>
        </p:nvSpPr>
        <p:spPr>
          <a:xfrm>
            <a:off x="1358485" y="4707624"/>
            <a:ext cx="1600200" cy="446276"/>
          </a:xfrm>
          <a:prstGeom prst="rect">
            <a:avLst/>
          </a:prstGeom>
          <a:noFill/>
        </p:spPr>
        <p:txBody>
          <a:bodyPr wrap="square">
            <a:spAutoFit/>
          </a:bodyPr>
          <a:lstStyle/>
          <a:p>
            <a:r>
              <a:rPr lang="fr-FR" sz="2300" dirty="0">
                <a:solidFill>
                  <a:prstClr val="white"/>
                </a:solidFill>
                <a:latin typeface="Calibri" panose="020F0502020204030204"/>
              </a:rPr>
              <a:t>Connecter</a:t>
            </a:r>
            <a:endParaRPr lang="fr-FR" dirty="0"/>
          </a:p>
        </p:txBody>
      </p:sp>
      <p:sp>
        <p:nvSpPr>
          <p:cNvPr id="23" name="Rectangle 22">
            <a:extLst>
              <a:ext uri="{FF2B5EF4-FFF2-40B4-BE49-F238E27FC236}">
                <a16:creationId xmlns:a16="http://schemas.microsoft.com/office/drawing/2014/main" id="{DBD6A001-B9FA-4519-B165-24B272DAF1EC}"/>
              </a:ext>
            </a:extLst>
          </p:cNvPr>
          <p:cNvSpPr/>
          <p:nvPr/>
        </p:nvSpPr>
        <p:spPr bwMode="auto">
          <a:xfrm>
            <a:off x="4507529" y="3825261"/>
            <a:ext cx="3176939" cy="1797858"/>
          </a:xfrm>
          <a:prstGeom prst="rect">
            <a:avLst/>
          </a:prstGeom>
          <a:solidFill>
            <a:srgbClr val="C579DD"/>
          </a:solidFill>
          <a:ln w="15875" cap="flat" cmpd="sng" algn="ctr">
            <a:solidFill>
              <a:schemeClr val="lt1">
                <a:hueOff val="0"/>
                <a:satOff val="0"/>
                <a:lumOff val="0"/>
                <a:alphaOff val="0"/>
              </a:schemeClr>
            </a:solidFill>
            <a:prstDash val="solid"/>
          </a:ln>
        </p:spPr>
        <p:style>
          <a:lnRef idx="2">
            <a:srgbClr val="000000"/>
          </a:lnRef>
          <a:fillRef idx="1">
            <a:srgbClr val="000000"/>
          </a:fillRef>
          <a:effectRef idx="0">
            <a:srgbClr val="000000"/>
          </a:effectRef>
          <a:fontRef idx="minor">
            <a:schemeClr val="lt1"/>
          </a:fontRef>
        </p:style>
        <p:txBody>
          <a:bodyPr spcFirstLastPara="0" vert="horz" wrap="square" lIns="87630" tIns="87630" rIns="87630" bIns="87630" numCol="1" spcCol="1270" anchor="ctr" anchorCtr="0">
            <a:noAutofit/>
          </a:bodyPr>
          <a:lstStyle/>
          <a:p>
            <a:pPr lvl="0" algn="ctr" defTabSz="1022350">
              <a:lnSpc>
                <a:spcPct val="90000"/>
              </a:lnSpc>
              <a:spcBef>
                <a:spcPts val="0"/>
              </a:spcBef>
              <a:spcAft>
                <a:spcPts val="0"/>
              </a:spcAft>
              <a:defRPr/>
            </a:pPr>
            <a:r>
              <a:rPr lang="fr-FR" sz="2300" dirty="0"/>
              <a:t>Repérer</a:t>
            </a:r>
          </a:p>
        </p:txBody>
      </p:sp>
      <p:sp>
        <p:nvSpPr>
          <p:cNvPr id="24" name="Rectangle 23">
            <a:extLst>
              <a:ext uri="{FF2B5EF4-FFF2-40B4-BE49-F238E27FC236}">
                <a16:creationId xmlns:a16="http://schemas.microsoft.com/office/drawing/2014/main" id="{74F79E0F-F208-43E3-864B-A99EB132C787}"/>
              </a:ext>
            </a:extLst>
          </p:cNvPr>
          <p:cNvSpPr/>
          <p:nvPr/>
        </p:nvSpPr>
        <p:spPr bwMode="auto">
          <a:xfrm>
            <a:off x="296872" y="3924186"/>
            <a:ext cx="3176940" cy="1797858"/>
          </a:xfrm>
          <a:prstGeom prst="rect">
            <a:avLst/>
          </a:prstGeom>
          <a:solidFill>
            <a:srgbClr val="FFC000"/>
          </a:solidFill>
          <a:ln w="15875" cap="flat" cmpd="sng" algn="ctr">
            <a:solidFill>
              <a:schemeClr val="lt1">
                <a:hueOff val="0"/>
                <a:satOff val="0"/>
                <a:lumOff val="0"/>
                <a:alphaOff val="0"/>
              </a:schemeClr>
            </a:solidFill>
            <a:prstDash val="solid"/>
          </a:ln>
        </p:spPr>
        <p:style>
          <a:lnRef idx="2">
            <a:srgbClr val="000000"/>
          </a:lnRef>
          <a:fillRef idx="1">
            <a:srgbClr val="000000"/>
          </a:fillRef>
          <a:effectRef idx="0">
            <a:srgbClr val="000000"/>
          </a:effectRef>
          <a:fontRef idx="minor">
            <a:schemeClr val="lt1"/>
          </a:fontRef>
        </p:style>
        <p:txBody>
          <a:bodyPr spcFirstLastPara="0" vert="horz" wrap="square" lIns="87630" tIns="87630" rIns="87630" bIns="87630" numCol="1" spcCol="1270" anchor="ctr" anchorCtr="0">
            <a:noAutofit/>
          </a:bodyPr>
          <a:lstStyle/>
          <a:p>
            <a:pPr lvl="0" algn="ctr" defTabSz="1022350">
              <a:lnSpc>
                <a:spcPct val="90000"/>
              </a:lnSpc>
              <a:spcBef>
                <a:spcPts val="0"/>
              </a:spcBef>
              <a:spcAft>
                <a:spcPts val="0"/>
              </a:spcAft>
              <a:defRPr/>
            </a:pPr>
            <a:r>
              <a:rPr lang="fr-FR" sz="2300" dirty="0"/>
              <a:t>Connecter</a:t>
            </a:r>
          </a:p>
        </p:txBody>
      </p:sp>
      <p:sp>
        <p:nvSpPr>
          <p:cNvPr id="25" name="Titre 9">
            <a:extLst>
              <a:ext uri="{FF2B5EF4-FFF2-40B4-BE49-F238E27FC236}">
                <a16:creationId xmlns:a16="http://schemas.microsoft.com/office/drawing/2014/main" id="{97FE9BC8-1011-4D97-9BD8-1E350E0E1C87}"/>
              </a:ext>
            </a:extLst>
          </p:cNvPr>
          <p:cNvSpPr>
            <a:spLocks noGrp="1"/>
          </p:cNvSpPr>
          <p:nvPr>
            <p:ph type="title"/>
          </p:nvPr>
        </p:nvSpPr>
        <p:spPr>
          <a:xfrm>
            <a:off x="6694333" y="328170"/>
            <a:ext cx="5200794" cy="960438"/>
          </a:xfrm>
        </p:spPr>
        <p:txBody>
          <a:bodyPr>
            <a:normAutofit/>
          </a:bodyPr>
          <a:lstStyle/>
          <a:p>
            <a:r>
              <a:rPr lang="fr-FR" dirty="0"/>
              <a:t>Des enjeux multiples</a:t>
            </a:r>
          </a:p>
        </p:txBody>
      </p:sp>
      <p:sp>
        <p:nvSpPr>
          <p:cNvPr id="13" name="Rectangle 12">
            <a:extLst>
              <a:ext uri="{FF2B5EF4-FFF2-40B4-BE49-F238E27FC236}">
                <a16:creationId xmlns:a16="http://schemas.microsoft.com/office/drawing/2014/main" id="{450E8D55-056B-46D0-8F14-13A653DB7748}"/>
              </a:ext>
            </a:extLst>
          </p:cNvPr>
          <p:cNvSpPr/>
          <p:nvPr/>
        </p:nvSpPr>
        <p:spPr bwMode="auto">
          <a:xfrm>
            <a:off x="8718185" y="3924186"/>
            <a:ext cx="3176942" cy="1797858"/>
          </a:xfrm>
          <a:prstGeom prst="rect">
            <a:avLst/>
          </a:prstGeom>
          <a:solidFill>
            <a:srgbClr val="FA6B5C"/>
          </a:solidFill>
          <a:ln w="15875" cap="flat" cmpd="sng" algn="ctr">
            <a:solidFill>
              <a:schemeClr val="lt1">
                <a:hueOff val="0"/>
                <a:satOff val="0"/>
                <a:lumOff val="0"/>
                <a:alphaOff val="0"/>
              </a:schemeClr>
            </a:solidFill>
            <a:prstDash val="solid"/>
          </a:ln>
        </p:spPr>
        <p:style>
          <a:lnRef idx="2">
            <a:srgbClr val="000000"/>
          </a:lnRef>
          <a:fillRef idx="1">
            <a:srgbClr val="000000"/>
          </a:fillRef>
          <a:effectRef idx="0">
            <a:srgbClr val="000000"/>
          </a:effectRef>
          <a:fontRef idx="minor">
            <a:schemeClr val="lt1"/>
          </a:fontRef>
        </p:style>
        <p:txBody>
          <a:bodyPr spcFirstLastPara="0" vert="horz" wrap="square" lIns="87630" tIns="87630" rIns="87630" bIns="87630" numCol="1" spcCol="1270" anchor="ctr" anchorCtr="0">
            <a:noAutofit/>
          </a:bodyPr>
          <a:lstStyle/>
          <a:p>
            <a:pPr lvl="0" algn="ctr" defTabSz="1022350">
              <a:lnSpc>
                <a:spcPct val="90000"/>
              </a:lnSpc>
              <a:spcBef>
                <a:spcPts val="0"/>
              </a:spcBef>
              <a:spcAft>
                <a:spcPts val="0"/>
              </a:spcAft>
              <a:defRPr/>
            </a:pPr>
            <a:r>
              <a:rPr lang="fr-FR" sz="2300" dirty="0"/>
              <a:t>Ré engager </a:t>
            </a:r>
          </a:p>
        </p:txBody>
      </p:sp>
    </p:spTree>
    <p:extLst>
      <p:ext uri="{BB962C8B-B14F-4D97-AF65-F5344CB8AC3E}">
        <p14:creationId xmlns:p14="http://schemas.microsoft.com/office/powerpoint/2010/main" val="2336650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2334638" y="182710"/>
            <a:ext cx="9560490" cy="960000"/>
          </a:xfrm>
        </p:spPr>
        <p:txBody>
          <a:bodyPr>
            <a:normAutofit fontScale="90000"/>
          </a:bodyPr>
          <a:lstStyle/>
          <a:p>
            <a:pPr algn="r"/>
            <a:r>
              <a:rPr lang="fr-FR" dirty="0"/>
              <a:t>Repérer un élève en souffrance</a:t>
            </a:r>
            <a:br>
              <a:rPr lang="fr-FR" dirty="0"/>
            </a:br>
            <a:r>
              <a:rPr lang="fr-FR" dirty="0"/>
              <a:t>maternelle et élémentaire</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grpSp>
        <p:nvGrpSpPr>
          <p:cNvPr id="7" name="Google Shape;1300;p28">
            <a:extLst>
              <a:ext uri="{FF2B5EF4-FFF2-40B4-BE49-F238E27FC236}">
                <a16:creationId xmlns:a16="http://schemas.microsoft.com/office/drawing/2014/main" id="{C0D333E3-D809-45E8-95B6-77428770B539}"/>
              </a:ext>
            </a:extLst>
          </p:cNvPr>
          <p:cNvGrpSpPr/>
          <p:nvPr/>
        </p:nvGrpSpPr>
        <p:grpSpPr>
          <a:xfrm>
            <a:off x="655485" y="2384650"/>
            <a:ext cx="3593599" cy="930001"/>
            <a:chOff x="457200" y="1692438"/>
            <a:chExt cx="2695199" cy="697500"/>
          </a:xfrm>
        </p:grpSpPr>
        <p:sp>
          <p:nvSpPr>
            <p:cNvPr id="12" name="Google Shape;1301;p28">
              <a:extLst>
                <a:ext uri="{FF2B5EF4-FFF2-40B4-BE49-F238E27FC236}">
                  <a16:creationId xmlns:a16="http://schemas.microsoft.com/office/drawing/2014/main" id="{0348B9DD-A2FC-4698-A810-7915D8F83ABC}"/>
                </a:ext>
              </a:extLst>
            </p:cNvPr>
            <p:cNvSpPr/>
            <p:nvPr/>
          </p:nvSpPr>
          <p:spPr>
            <a:xfrm>
              <a:off x="457200" y="1692438"/>
              <a:ext cx="697500" cy="697500"/>
            </a:xfrm>
            <a:prstGeom prst="ellipse">
              <a:avLst/>
            </a:prstGeom>
            <a:solidFill>
              <a:srgbClr val="F24182"/>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13" name="Google Shape;1302;p28">
              <a:extLst>
                <a:ext uri="{FF2B5EF4-FFF2-40B4-BE49-F238E27FC236}">
                  <a16:creationId xmlns:a16="http://schemas.microsoft.com/office/drawing/2014/main" id="{DDC01B92-C1B1-4C78-A951-E293F10E5253}"/>
                </a:ext>
              </a:extLst>
            </p:cNvPr>
            <p:cNvSpPr txBox="1"/>
            <p:nvPr/>
          </p:nvSpPr>
          <p:spPr>
            <a:xfrm>
              <a:off x="1154699" y="1921036"/>
              <a:ext cx="1997700" cy="260700"/>
            </a:xfrm>
            <a:prstGeom prst="rect">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r>
                <a:rPr kumimoji="0" lang="fr-FR"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Réviviscence</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grpSp>
      <p:sp>
        <p:nvSpPr>
          <p:cNvPr id="16" name="Google Shape;1305;p28">
            <a:extLst>
              <a:ext uri="{FF2B5EF4-FFF2-40B4-BE49-F238E27FC236}">
                <a16:creationId xmlns:a16="http://schemas.microsoft.com/office/drawing/2014/main" id="{70B6A187-C906-413B-9ED8-F1325A6A8F95}"/>
              </a:ext>
            </a:extLst>
          </p:cNvPr>
          <p:cNvSpPr/>
          <p:nvPr/>
        </p:nvSpPr>
        <p:spPr>
          <a:xfrm>
            <a:off x="647380" y="5426349"/>
            <a:ext cx="930000" cy="930001"/>
          </a:xfrm>
          <a:prstGeom prst="ellipse">
            <a:avLst/>
          </a:prstGeom>
          <a:solidFill>
            <a:srgbClr val="16288C"/>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grpSp>
        <p:nvGrpSpPr>
          <p:cNvPr id="19" name="Google Shape;1308;p28">
            <a:extLst>
              <a:ext uri="{FF2B5EF4-FFF2-40B4-BE49-F238E27FC236}">
                <a16:creationId xmlns:a16="http://schemas.microsoft.com/office/drawing/2014/main" id="{8C37B39B-76B4-4DBB-904F-571776AE6D5A}"/>
              </a:ext>
            </a:extLst>
          </p:cNvPr>
          <p:cNvGrpSpPr/>
          <p:nvPr/>
        </p:nvGrpSpPr>
        <p:grpSpPr>
          <a:xfrm>
            <a:off x="625811" y="4437122"/>
            <a:ext cx="4249788" cy="930001"/>
            <a:chOff x="457200" y="3247771"/>
            <a:chExt cx="3187341" cy="697500"/>
          </a:xfrm>
        </p:grpSpPr>
        <p:sp>
          <p:nvSpPr>
            <p:cNvPr id="20" name="Google Shape;1309;p28">
              <a:extLst>
                <a:ext uri="{FF2B5EF4-FFF2-40B4-BE49-F238E27FC236}">
                  <a16:creationId xmlns:a16="http://schemas.microsoft.com/office/drawing/2014/main" id="{1908C172-77B3-4B6B-8982-964EAB9AD168}"/>
                </a:ext>
              </a:extLst>
            </p:cNvPr>
            <p:cNvSpPr/>
            <p:nvPr/>
          </p:nvSpPr>
          <p:spPr>
            <a:xfrm>
              <a:off x="457200" y="3247771"/>
              <a:ext cx="697500" cy="697500"/>
            </a:xfrm>
            <a:prstGeom prst="ellipse">
              <a:avLst/>
            </a:prstGeom>
            <a:solidFill>
              <a:srgbClr val="F28322"/>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21" name="Google Shape;1310;p28">
              <a:extLst>
                <a:ext uri="{FF2B5EF4-FFF2-40B4-BE49-F238E27FC236}">
                  <a16:creationId xmlns:a16="http://schemas.microsoft.com/office/drawing/2014/main" id="{E1C531EB-FD54-4D7E-A9BD-EE368DF1C7FC}"/>
                </a:ext>
              </a:extLst>
            </p:cNvPr>
            <p:cNvSpPr txBox="1"/>
            <p:nvPr/>
          </p:nvSpPr>
          <p:spPr>
            <a:xfrm>
              <a:off x="1154699" y="3476366"/>
              <a:ext cx="2489842" cy="260700"/>
            </a:xfrm>
            <a:prstGeom prst="rect">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r>
                <a:rPr lang="en" sz="2000" kern="0" dirty="0">
                  <a:solidFill>
                    <a:srgbClr val="000000"/>
                  </a:solidFill>
                  <a:latin typeface="Fira Sans Extra Condensed Medium"/>
                  <a:ea typeface="Fira Sans Extra Condensed Medium"/>
                  <a:cs typeface="Fira Sans Extra Condensed Medium"/>
                  <a:sym typeface="Fira Sans Extra Condensed Medium"/>
                </a:rPr>
                <a:t>Hypervigilance, sursauts</a:t>
              </a:r>
            </a:p>
            <a:p>
              <a:pPr marL="0" marR="0" lvl="0" indent="0" defTabSz="1219170" eaLnBrk="1" fontAlgn="auto" latinLnBrk="0" hangingPunct="1">
                <a:lnSpc>
                  <a:spcPct val="100000"/>
                </a:lnSpc>
                <a:spcBef>
                  <a:spcPts val="0"/>
                </a:spcBef>
                <a:spcAft>
                  <a:spcPts val="0"/>
                </a:spcAft>
                <a:buClr>
                  <a:srgbClr val="000000"/>
                </a:buClr>
                <a:buSzTx/>
                <a:buFontTx/>
                <a:buNone/>
                <a:tabLst/>
                <a:defRPr/>
              </a:pPr>
              <a:r>
                <a:rPr lang="en" sz="2000" kern="0" dirty="0">
                  <a:solidFill>
                    <a:srgbClr val="000000"/>
                  </a:solidFill>
                  <a:latin typeface="Fira Sans Extra Condensed Medium"/>
                  <a:ea typeface="Fira Sans Extra Condensed Medium"/>
                  <a:cs typeface="Fira Sans Extra Condensed Medium"/>
                  <a:sym typeface="Fira Sans Extra Condensed Medium"/>
                </a:rPr>
                <a:t>Difficultés de concentration, Perturbation du sommeil</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grpSp>
      <p:grpSp>
        <p:nvGrpSpPr>
          <p:cNvPr id="23" name="Google Shape;1312;p28">
            <a:extLst>
              <a:ext uri="{FF2B5EF4-FFF2-40B4-BE49-F238E27FC236}">
                <a16:creationId xmlns:a16="http://schemas.microsoft.com/office/drawing/2014/main" id="{8CA147C0-50C8-4542-BE94-08CA0F6D915C}"/>
              </a:ext>
            </a:extLst>
          </p:cNvPr>
          <p:cNvGrpSpPr/>
          <p:nvPr/>
        </p:nvGrpSpPr>
        <p:grpSpPr>
          <a:xfrm>
            <a:off x="609600" y="3454015"/>
            <a:ext cx="3593600" cy="929999"/>
            <a:chOff x="457200" y="2470104"/>
            <a:chExt cx="2695200" cy="697500"/>
          </a:xfrm>
        </p:grpSpPr>
        <p:sp>
          <p:nvSpPr>
            <p:cNvPr id="24" name="Google Shape;1313;p28">
              <a:extLst>
                <a:ext uri="{FF2B5EF4-FFF2-40B4-BE49-F238E27FC236}">
                  <a16:creationId xmlns:a16="http://schemas.microsoft.com/office/drawing/2014/main" id="{89D09E01-F018-4D74-9459-4A2BC5AC72F0}"/>
                </a:ext>
              </a:extLst>
            </p:cNvPr>
            <p:cNvSpPr/>
            <p:nvPr/>
          </p:nvSpPr>
          <p:spPr>
            <a:xfrm>
              <a:off x="457200" y="2470104"/>
              <a:ext cx="697500" cy="697500"/>
            </a:xfrm>
            <a:prstGeom prst="ellipse">
              <a:avLst/>
            </a:prstGeom>
            <a:solidFill>
              <a:srgbClr val="198DE6"/>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25" name="Google Shape;1314;p28">
              <a:extLst>
                <a:ext uri="{FF2B5EF4-FFF2-40B4-BE49-F238E27FC236}">
                  <a16:creationId xmlns:a16="http://schemas.microsoft.com/office/drawing/2014/main" id="{A4894D69-215C-42E3-927C-D5E5982B29E2}"/>
                </a:ext>
              </a:extLst>
            </p:cNvPr>
            <p:cNvSpPr txBox="1"/>
            <p:nvPr/>
          </p:nvSpPr>
          <p:spPr>
            <a:xfrm>
              <a:off x="1154700" y="2665266"/>
              <a:ext cx="1997700" cy="260700"/>
            </a:xfrm>
            <a:prstGeom prst="rect">
              <a:avLst/>
            </a:prstGeom>
            <a:noFill/>
            <a:ln>
              <a:noFill/>
            </a:ln>
          </p:spPr>
          <p:txBody>
            <a:bodyPr spcFirstLastPara="1" wrap="square" lIns="121900" tIns="121900" rIns="121900" bIns="121900" anchor="ctr" anchorCtr="0">
              <a:noAutofit/>
            </a:bodyPr>
            <a:lstStyle/>
            <a:p>
              <a:pPr lvl="0" algn="l">
                <a:lnSpc>
                  <a:spcPct val="100000"/>
                </a:lnSpc>
                <a:spcBef>
                  <a:spcPts val="0"/>
                </a:spcBef>
                <a:spcAft>
                  <a:spcPts val="0"/>
                </a:spcAft>
                <a:defRPr/>
              </a:pPr>
              <a:r>
                <a:rPr lang="fr-FR" sz="2000" b="0" i="0" u="none" strike="noStrike" dirty="0">
                  <a:latin typeface="Calibri"/>
                </a:rPr>
                <a:t>Evitement</a:t>
              </a:r>
              <a:endParaRPr lang="fr-FR" sz="2000" dirty="0"/>
            </a:p>
          </p:txBody>
        </p:sp>
      </p:grpSp>
      <p:grpSp>
        <p:nvGrpSpPr>
          <p:cNvPr id="27" name="Google Shape;1316;p28">
            <a:extLst>
              <a:ext uri="{FF2B5EF4-FFF2-40B4-BE49-F238E27FC236}">
                <a16:creationId xmlns:a16="http://schemas.microsoft.com/office/drawing/2014/main" id="{D688D140-4AB3-4C35-B80E-C354486C0D9C}"/>
              </a:ext>
            </a:extLst>
          </p:cNvPr>
          <p:cNvGrpSpPr/>
          <p:nvPr/>
        </p:nvGrpSpPr>
        <p:grpSpPr>
          <a:xfrm>
            <a:off x="8005011" y="2402045"/>
            <a:ext cx="3593600" cy="930001"/>
            <a:chOff x="5991600" y="1692438"/>
            <a:chExt cx="2695200" cy="697500"/>
          </a:xfrm>
        </p:grpSpPr>
        <p:sp>
          <p:nvSpPr>
            <p:cNvPr id="28" name="Google Shape;1317;p28">
              <a:extLst>
                <a:ext uri="{FF2B5EF4-FFF2-40B4-BE49-F238E27FC236}">
                  <a16:creationId xmlns:a16="http://schemas.microsoft.com/office/drawing/2014/main" id="{E6DD969C-3FB2-4C5B-8233-7DF30B6E35C5}"/>
                </a:ext>
              </a:extLst>
            </p:cNvPr>
            <p:cNvSpPr/>
            <p:nvPr/>
          </p:nvSpPr>
          <p:spPr>
            <a:xfrm flipH="1">
              <a:off x="7989300" y="1692438"/>
              <a:ext cx="697500" cy="697500"/>
            </a:xfrm>
            <a:prstGeom prst="ellipse">
              <a:avLst/>
            </a:prstGeom>
            <a:solidFill>
              <a:srgbClr val="F24182"/>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29" name="Google Shape;1318;p28">
              <a:extLst>
                <a:ext uri="{FF2B5EF4-FFF2-40B4-BE49-F238E27FC236}">
                  <a16:creationId xmlns:a16="http://schemas.microsoft.com/office/drawing/2014/main" id="{D63196AB-25A5-492F-8420-AAC0828BA0E9}"/>
                </a:ext>
              </a:extLst>
            </p:cNvPr>
            <p:cNvSpPr txBox="1"/>
            <p:nvPr/>
          </p:nvSpPr>
          <p:spPr>
            <a:xfrm flipH="1">
              <a:off x="5991600" y="1894834"/>
              <a:ext cx="1997700" cy="260700"/>
            </a:xfrm>
            <a:prstGeom prst="rect">
              <a:avLst/>
            </a:prstGeom>
            <a:noFill/>
            <a:ln>
              <a:noFill/>
            </a:ln>
          </p:spPr>
          <p:txBody>
            <a:bodyPr spcFirstLastPara="1" wrap="square" lIns="121900" tIns="121900" rIns="121900" bIns="121900" anchor="ctr" anchorCtr="0">
              <a:noAutofit/>
            </a:bodyPr>
            <a:lstStyle/>
            <a:p>
              <a:pPr marL="0" marR="0" lvl="0" indent="0" algn="r" defTabSz="1219170" eaLnBrk="1" fontAlgn="auto" latinLnBrk="0" hangingPunct="1">
                <a:lnSpc>
                  <a:spcPct val="100000"/>
                </a:lnSpc>
                <a:spcBef>
                  <a:spcPts val="0"/>
                </a:spcBef>
                <a:spcAft>
                  <a:spcPts val="0"/>
                </a:spcAft>
                <a:buClr>
                  <a:srgbClr val="000000"/>
                </a:buClr>
                <a:buSzTx/>
                <a:buFontTx/>
                <a:buNone/>
                <a:tabLst/>
                <a:defRPr/>
              </a:pPr>
              <a:r>
                <a:rPr kumimoji="0" lang="en"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repli sur soi,</a:t>
              </a:r>
            </a:p>
            <a:p>
              <a:pPr marL="0" marR="0" lvl="0" indent="0" algn="r" defTabSz="1219170" eaLnBrk="1" fontAlgn="auto" latinLnBrk="0" hangingPunct="1">
                <a:lnSpc>
                  <a:spcPct val="100000"/>
                </a:lnSpc>
                <a:spcBef>
                  <a:spcPts val="0"/>
                </a:spcBef>
                <a:spcAft>
                  <a:spcPts val="0"/>
                </a:spcAft>
                <a:buClr>
                  <a:srgbClr val="000000"/>
                </a:buClr>
                <a:buSzTx/>
                <a:buFontTx/>
                <a:buNone/>
                <a:tabLst/>
                <a:defRPr/>
              </a:pPr>
              <a:r>
                <a:rPr kumimoji="0" lang="en"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Mutisme</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grpSp>
      <p:grpSp>
        <p:nvGrpSpPr>
          <p:cNvPr id="31" name="Google Shape;1320;p28">
            <a:extLst>
              <a:ext uri="{FF2B5EF4-FFF2-40B4-BE49-F238E27FC236}">
                <a16:creationId xmlns:a16="http://schemas.microsoft.com/office/drawing/2014/main" id="{FE5F41CF-A704-4D00-9024-177C16BE6D47}"/>
              </a:ext>
            </a:extLst>
          </p:cNvPr>
          <p:cNvGrpSpPr/>
          <p:nvPr/>
        </p:nvGrpSpPr>
        <p:grpSpPr>
          <a:xfrm>
            <a:off x="8095049" y="5512714"/>
            <a:ext cx="3503563" cy="930001"/>
            <a:chOff x="6059128" y="4025438"/>
            <a:chExt cx="2627672" cy="697500"/>
          </a:xfrm>
        </p:grpSpPr>
        <p:sp>
          <p:nvSpPr>
            <p:cNvPr id="32" name="Google Shape;1321;p28">
              <a:extLst>
                <a:ext uri="{FF2B5EF4-FFF2-40B4-BE49-F238E27FC236}">
                  <a16:creationId xmlns:a16="http://schemas.microsoft.com/office/drawing/2014/main" id="{32F0BC86-9CAF-4F9C-BAFE-2AB266BD7BBE}"/>
                </a:ext>
              </a:extLst>
            </p:cNvPr>
            <p:cNvSpPr/>
            <p:nvPr/>
          </p:nvSpPr>
          <p:spPr>
            <a:xfrm flipH="1">
              <a:off x="7989300" y="4025438"/>
              <a:ext cx="697500" cy="697500"/>
            </a:xfrm>
            <a:prstGeom prst="ellipse">
              <a:avLst/>
            </a:prstGeom>
            <a:solidFill>
              <a:srgbClr val="16288C"/>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33" name="Google Shape;1322;p28">
              <a:extLst>
                <a:ext uri="{FF2B5EF4-FFF2-40B4-BE49-F238E27FC236}">
                  <a16:creationId xmlns:a16="http://schemas.microsoft.com/office/drawing/2014/main" id="{B4958569-27CA-4666-8C7F-12637CDE521D}"/>
                </a:ext>
              </a:extLst>
            </p:cNvPr>
            <p:cNvSpPr txBox="1"/>
            <p:nvPr/>
          </p:nvSpPr>
          <p:spPr>
            <a:xfrm flipH="1">
              <a:off x="6059128" y="4228467"/>
              <a:ext cx="1997700" cy="260700"/>
            </a:xfrm>
            <a:prstGeom prst="rect">
              <a:avLst/>
            </a:prstGeom>
            <a:noFill/>
            <a:ln>
              <a:noFill/>
            </a:ln>
          </p:spPr>
          <p:txBody>
            <a:bodyPr spcFirstLastPara="1" wrap="square" lIns="121900" tIns="121900" rIns="121900" bIns="121900" anchor="ctr" anchorCtr="0">
              <a:noAutofit/>
            </a:bodyPr>
            <a:lstStyle/>
            <a:p>
              <a:pPr marL="0" marR="0" lvl="0" indent="0" algn="r" defTabSz="1219170" eaLnBrk="1" fontAlgn="auto" latinLnBrk="0" hangingPunct="1">
                <a:lnSpc>
                  <a:spcPct val="100000"/>
                </a:lnSpc>
                <a:spcBef>
                  <a:spcPts val="0"/>
                </a:spcBef>
                <a:spcAft>
                  <a:spcPts val="0"/>
                </a:spcAft>
                <a:buClr>
                  <a:srgbClr val="000000"/>
                </a:buClr>
                <a:buSzTx/>
                <a:buFontTx/>
                <a:buNone/>
                <a:tabLst/>
                <a:defRPr/>
              </a:pPr>
              <a:r>
                <a:rPr kumimoji="0" lang="en"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Accidents ou blessures répétés activities</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grpSp>
      <p:grpSp>
        <p:nvGrpSpPr>
          <p:cNvPr id="35" name="Google Shape;1324;p28">
            <a:extLst>
              <a:ext uri="{FF2B5EF4-FFF2-40B4-BE49-F238E27FC236}">
                <a16:creationId xmlns:a16="http://schemas.microsoft.com/office/drawing/2014/main" id="{2F61FABA-B528-47B2-8A52-BD5023670BC8}"/>
              </a:ext>
            </a:extLst>
          </p:cNvPr>
          <p:cNvGrpSpPr/>
          <p:nvPr/>
        </p:nvGrpSpPr>
        <p:grpSpPr>
          <a:xfrm>
            <a:off x="7975337" y="4475825"/>
            <a:ext cx="3623275" cy="930001"/>
            <a:chOff x="5969344" y="3247771"/>
            <a:chExt cx="2717456" cy="697500"/>
          </a:xfrm>
        </p:grpSpPr>
        <p:sp>
          <p:nvSpPr>
            <p:cNvPr id="36" name="Google Shape;1325;p28">
              <a:extLst>
                <a:ext uri="{FF2B5EF4-FFF2-40B4-BE49-F238E27FC236}">
                  <a16:creationId xmlns:a16="http://schemas.microsoft.com/office/drawing/2014/main" id="{C5A8DBFF-2AC2-4B9A-8253-7EB537988C04}"/>
                </a:ext>
              </a:extLst>
            </p:cNvPr>
            <p:cNvSpPr/>
            <p:nvPr/>
          </p:nvSpPr>
          <p:spPr>
            <a:xfrm flipH="1">
              <a:off x="7989300" y="3247771"/>
              <a:ext cx="697500" cy="697500"/>
            </a:xfrm>
            <a:prstGeom prst="ellipse">
              <a:avLst/>
            </a:prstGeom>
            <a:solidFill>
              <a:srgbClr val="F28322"/>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37" name="Google Shape;1326;p28">
              <a:extLst>
                <a:ext uri="{FF2B5EF4-FFF2-40B4-BE49-F238E27FC236}">
                  <a16:creationId xmlns:a16="http://schemas.microsoft.com/office/drawing/2014/main" id="{458F980B-3950-46DE-9123-31DAAFCE3EF4}"/>
                </a:ext>
              </a:extLst>
            </p:cNvPr>
            <p:cNvSpPr txBox="1"/>
            <p:nvPr/>
          </p:nvSpPr>
          <p:spPr>
            <a:xfrm flipH="1">
              <a:off x="5969344" y="3477244"/>
              <a:ext cx="1997700" cy="260700"/>
            </a:xfrm>
            <a:prstGeom prst="rect">
              <a:avLst/>
            </a:prstGeom>
            <a:noFill/>
            <a:ln>
              <a:noFill/>
            </a:ln>
          </p:spPr>
          <p:txBody>
            <a:bodyPr spcFirstLastPara="1" wrap="square" lIns="121900" tIns="121900" rIns="121900" bIns="121900" anchor="ctr" anchorCtr="0">
              <a:noAutofit/>
            </a:bodyPr>
            <a:lstStyle/>
            <a:p>
              <a:pPr marL="0" marR="0" lvl="0" indent="0" algn="r" defTabSz="1219170" eaLnBrk="1" fontAlgn="auto" latinLnBrk="0" hangingPunct="1">
                <a:lnSpc>
                  <a:spcPct val="100000"/>
                </a:lnSpc>
                <a:spcBef>
                  <a:spcPts val="0"/>
                </a:spcBef>
                <a:spcAft>
                  <a:spcPts val="0"/>
                </a:spcAft>
                <a:buClr>
                  <a:srgbClr val="000000"/>
                </a:buClr>
                <a:buSzTx/>
                <a:buFontTx/>
                <a:buNone/>
                <a:tabLst/>
                <a:defRPr/>
              </a:pPr>
              <a:r>
                <a:rPr kumimoji="0" lang="en"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Plaintes somatiques</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grpSp>
      <p:grpSp>
        <p:nvGrpSpPr>
          <p:cNvPr id="39" name="Google Shape;1328;p28">
            <a:extLst>
              <a:ext uri="{FF2B5EF4-FFF2-40B4-BE49-F238E27FC236}">
                <a16:creationId xmlns:a16="http://schemas.microsoft.com/office/drawing/2014/main" id="{196C2DC5-55CB-413B-8496-3F322256ECB2}"/>
              </a:ext>
            </a:extLst>
          </p:cNvPr>
          <p:cNvGrpSpPr/>
          <p:nvPr/>
        </p:nvGrpSpPr>
        <p:grpSpPr>
          <a:xfrm>
            <a:off x="8005009" y="3438931"/>
            <a:ext cx="3593601" cy="930000"/>
            <a:chOff x="5991599" y="2470104"/>
            <a:chExt cx="2695201" cy="697500"/>
          </a:xfrm>
        </p:grpSpPr>
        <p:sp>
          <p:nvSpPr>
            <p:cNvPr id="40" name="Google Shape;1329;p28">
              <a:extLst>
                <a:ext uri="{FF2B5EF4-FFF2-40B4-BE49-F238E27FC236}">
                  <a16:creationId xmlns:a16="http://schemas.microsoft.com/office/drawing/2014/main" id="{0BA61C16-0D12-44E4-BFC9-240E1FEA454F}"/>
                </a:ext>
              </a:extLst>
            </p:cNvPr>
            <p:cNvSpPr/>
            <p:nvPr/>
          </p:nvSpPr>
          <p:spPr>
            <a:xfrm flipH="1">
              <a:off x="7989300" y="2470104"/>
              <a:ext cx="697500" cy="697500"/>
            </a:xfrm>
            <a:prstGeom prst="ellipse">
              <a:avLst/>
            </a:prstGeom>
            <a:solidFill>
              <a:srgbClr val="198DE6"/>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41" name="Google Shape;1330;p28">
              <a:extLst>
                <a:ext uri="{FF2B5EF4-FFF2-40B4-BE49-F238E27FC236}">
                  <a16:creationId xmlns:a16="http://schemas.microsoft.com/office/drawing/2014/main" id="{0A9A5C61-4C7A-41E4-8D02-D91E5DD02858}"/>
                </a:ext>
              </a:extLst>
            </p:cNvPr>
            <p:cNvSpPr txBox="1"/>
            <p:nvPr/>
          </p:nvSpPr>
          <p:spPr>
            <a:xfrm flipH="1">
              <a:off x="5991599" y="2666817"/>
              <a:ext cx="1997700" cy="260700"/>
            </a:xfrm>
            <a:prstGeom prst="rect">
              <a:avLst/>
            </a:prstGeom>
            <a:noFill/>
            <a:ln>
              <a:noFill/>
            </a:ln>
          </p:spPr>
          <p:txBody>
            <a:bodyPr spcFirstLastPara="1" wrap="square" lIns="121900" tIns="121900" rIns="121900" bIns="121900" anchor="ctr" anchorCtr="0">
              <a:noAutofit/>
            </a:bodyPr>
            <a:lstStyle/>
            <a:p>
              <a:pPr marL="0" marR="0" lvl="0" indent="0" algn="r" defTabSz="1219170" eaLnBrk="1" fontAlgn="auto" latinLnBrk="0" hangingPunct="1">
                <a:lnSpc>
                  <a:spcPct val="100000"/>
                </a:lnSpc>
                <a:spcBef>
                  <a:spcPts val="0"/>
                </a:spcBef>
                <a:spcAft>
                  <a:spcPts val="0"/>
                </a:spcAft>
                <a:buClr>
                  <a:srgbClr val="000000"/>
                </a:buClr>
                <a:buSzTx/>
                <a:buFontTx/>
                <a:buNone/>
                <a:tabLst/>
                <a:defRPr/>
              </a:pPr>
              <a:r>
                <a:rPr kumimoji="0" lang="fr-FR"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Régression dans les acquisitions (énurésie…)</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grpSp>
      <p:pic>
        <p:nvPicPr>
          <p:cNvPr id="2" name="Image 1">
            <a:extLst>
              <a:ext uri="{FF2B5EF4-FFF2-40B4-BE49-F238E27FC236}">
                <a16:creationId xmlns:a16="http://schemas.microsoft.com/office/drawing/2014/main" id="{718FC450-CF41-4931-8D49-EEE8FB0D94B9}"/>
              </a:ext>
            </a:extLst>
          </p:cNvPr>
          <p:cNvPicPr>
            <a:picLocks noChangeAspect="1"/>
          </p:cNvPicPr>
          <p:nvPr/>
        </p:nvPicPr>
        <p:blipFill rotWithShape="1">
          <a:blip r:embed="rId4"/>
          <a:srcRect r="57469"/>
          <a:stretch/>
        </p:blipFill>
        <p:spPr>
          <a:xfrm>
            <a:off x="4905274" y="2457277"/>
            <a:ext cx="2413873" cy="3771757"/>
          </a:xfrm>
          <a:prstGeom prst="rect">
            <a:avLst/>
          </a:prstGeom>
        </p:spPr>
      </p:pic>
      <p:sp>
        <p:nvSpPr>
          <p:cNvPr id="162" name="Google Shape;1306;p28">
            <a:extLst>
              <a:ext uri="{FF2B5EF4-FFF2-40B4-BE49-F238E27FC236}">
                <a16:creationId xmlns:a16="http://schemas.microsoft.com/office/drawing/2014/main" id="{3628DF92-5FE9-462C-9389-58AE29ABBFE3}"/>
              </a:ext>
            </a:extLst>
          </p:cNvPr>
          <p:cNvSpPr txBox="1"/>
          <p:nvPr/>
        </p:nvSpPr>
        <p:spPr>
          <a:xfrm>
            <a:off x="1585484" y="5787732"/>
            <a:ext cx="2647390" cy="321275"/>
          </a:xfrm>
          <a:prstGeom prst="rect">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r>
              <a:rPr kumimoji="0" lang="fr-FR"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Perturbation des émotions et cognitions</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sp>
        <p:nvSpPr>
          <p:cNvPr id="163" name="ZoneTexte 162">
            <a:extLst>
              <a:ext uri="{FF2B5EF4-FFF2-40B4-BE49-F238E27FC236}">
                <a16:creationId xmlns:a16="http://schemas.microsoft.com/office/drawing/2014/main" id="{ADF0908A-BB56-4932-8DF7-E54C0B3C87BA}"/>
              </a:ext>
            </a:extLst>
          </p:cNvPr>
          <p:cNvSpPr txBox="1"/>
          <p:nvPr/>
        </p:nvSpPr>
        <p:spPr>
          <a:xfrm>
            <a:off x="6488028" y="1104221"/>
            <a:ext cx="540709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Être alerté par des signes de souffrance ou de mal-être</a:t>
            </a:r>
            <a:endParaRPr kumimoji="0" lang="fr-FR" altLang="fr-FR"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3" name="Google Shape;1302;p28">
            <a:extLst>
              <a:ext uri="{FF2B5EF4-FFF2-40B4-BE49-F238E27FC236}">
                <a16:creationId xmlns:a16="http://schemas.microsoft.com/office/drawing/2014/main" id="{82463522-6CA1-4DF8-BC7D-5CA3218B9A58}"/>
              </a:ext>
            </a:extLst>
          </p:cNvPr>
          <p:cNvSpPr txBox="1"/>
          <p:nvPr/>
        </p:nvSpPr>
        <p:spPr>
          <a:xfrm>
            <a:off x="1412861" y="1746088"/>
            <a:ext cx="2663600" cy="347600"/>
          </a:xfrm>
          <a:prstGeom prst="rect">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r>
              <a:rPr kumimoji="0" lang="fr-FR" sz="2000" b="1"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Signaux en lien avec un vécu traumatique</a:t>
            </a:r>
            <a:endParaRPr kumimoji="0" sz="2000" b="1"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sp>
        <p:nvSpPr>
          <p:cNvPr id="45" name="Google Shape;1302;p28">
            <a:extLst>
              <a:ext uri="{FF2B5EF4-FFF2-40B4-BE49-F238E27FC236}">
                <a16:creationId xmlns:a16="http://schemas.microsoft.com/office/drawing/2014/main" id="{8BFB8FE4-868A-43FD-9EB6-674B4B78466C}"/>
              </a:ext>
            </a:extLst>
          </p:cNvPr>
          <p:cNvSpPr txBox="1"/>
          <p:nvPr/>
        </p:nvSpPr>
        <p:spPr>
          <a:xfrm>
            <a:off x="8168873" y="1749503"/>
            <a:ext cx="2900001" cy="347600"/>
          </a:xfrm>
          <a:prstGeom prst="rect">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r>
              <a:rPr kumimoji="0" lang="fr-FR" sz="2000" b="1"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Signaux non spécifiques </a:t>
            </a:r>
            <a:endParaRPr kumimoji="0" sz="2000" b="1"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spTree>
    <p:extLst>
      <p:ext uri="{BB962C8B-B14F-4D97-AF65-F5344CB8AC3E}">
        <p14:creationId xmlns:p14="http://schemas.microsoft.com/office/powerpoint/2010/main" val="3658960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2334638" y="182710"/>
            <a:ext cx="9560490" cy="960000"/>
          </a:xfrm>
        </p:spPr>
        <p:txBody>
          <a:bodyPr>
            <a:normAutofit fontScale="90000"/>
          </a:bodyPr>
          <a:lstStyle/>
          <a:p>
            <a:pPr algn="r"/>
            <a:r>
              <a:rPr lang="fr-FR" dirty="0"/>
              <a:t>Repérer un élève en souffrance</a:t>
            </a:r>
            <a:br>
              <a:rPr lang="fr-FR" dirty="0"/>
            </a:br>
            <a:r>
              <a:rPr lang="fr-FR" dirty="0"/>
              <a:t>collège et lycée</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grpSp>
        <p:nvGrpSpPr>
          <p:cNvPr id="7" name="Google Shape;1300;p28">
            <a:extLst>
              <a:ext uri="{FF2B5EF4-FFF2-40B4-BE49-F238E27FC236}">
                <a16:creationId xmlns:a16="http://schemas.microsoft.com/office/drawing/2014/main" id="{C0D333E3-D809-45E8-95B6-77428770B539}"/>
              </a:ext>
            </a:extLst>
          </p:cNvPr>
          <p:cNvGrpSpPr/>
          <p:nvPr/>
        </p:nvGrpSpPr>
        <p:grpSpPr>
          <a:xfrm>
            <a:off x="639274" y="2239191"/>
            <a:ext cx="3593599" cy="930001"/>
            <a:chOff x="457200" y="1692438"/>
            <a:chExt cx="2695199" cy="697500"/>
          </a:xfrm>
        </p:grpSpPr>
        <p:sp>
          <p:nvSpPr>
            <p:cNvPr id="12" name="Google Shape;1301;p28">
              <a:extLst>
                <a:ext uri="{FF2B5EF4-FFF2-40B4-BE49-F238E27FC236}">
                  <a16:creationId xmlns:a16="http://schemas.microsoft.com/office/drawing/2014/main" id="{0348B9DD-A2FC-4698-A810-7915D8F83ABC}"/>
                </a:ext>
              </a:extLst>
            </p:cNvPr>
            <p:cNvSpPr/>
            <p:nvPr/>
          </p:nvSpPr>
          <p:spPr>
            <a:xfrm>
              <a:off x="457200" y="1692438"/>
              <a:ext cx="697500" cy="697500"/>
            </a:xfrm>
            <a:prstGeom prst="ellipse">
              <a:avLst/>
            </a:prstGeom>
            <a:solidFill>
              <a:srgbClr val="F24182"/>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13" name="Google Shape;1302;p28">
              <a:extLst>
                <a:ext uri="{FF2B5EF4-FFF2-40B4-BE49-F238E27FC236}">
                  <a16:creationId xmlns:a16="http://schemas.microsoft.com/office/drawing/2014/main" id="{DDC01B92-C1B1-4C78-A951-E293F10E5253}"/>
                </a:ext>
              </a:extLst>
            </p:cNvPr>
            <p:cNvSpPr txBox="1"/>
            <p:nvPr/>
          </p:nvSpPr>
          <p:spPr>
            <a:xfrm>
              <a:off x="1154699" y="1921036"/>
              <a:ext cx="1997700" cy="260700"/>
            </a:xfrm>
            <a:prstGeom prst="rect">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r>
                <a:rPr kumimoji="0" lang="fr-FR"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Réviviscence</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grpSp>
      <p:sp>
        <p:nvSpPr>
          <p:cNvPr id="16" name="Google Shape;1305;p28">
            <a:extLst>
              <a:ext uri="{FF2B5EF4-FFF2-40B4-BE49-F238E27FC236}">
                <a16:creationId xmlns:a16="http://schemas.microsoft.com/office/drawing/2014/main" id="{70B6A187-C906-413B-9ED8-F1325A6A8F95}"/>
              </a:ext>
            </a:extLst>
          </p:cNvPr>
          <p:cNvSpPr/>
          <p:nvPr/>
        </p:nvSpPr>
        <p:spPr>
          <a:xfrm>
            <a:off x="609600" y="5367253"/>
            <a:ext cx="930000" cy="930001"/>
          </a:xfrm>
          <a:prstGeom prst="ellipse">
            <a:avLst/>
          </a:prstGeom>
          <a:solidFill>
            <a:srgbClr val="16288C"/>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grpSp>
        <p:nvGrpSpPr>
          <p:cNvPr id="19" name="Google Shape;1308;p28">
            <a:extLst>
              <a:ext uri="{FF2B5EF4-FFF2-40B4-BE49-F238E27FC236}">
                <a16:creationId xmlns:a16="http://schemas.microsoft.com/office/drawing/2014/main" id="{8C37B39B-76B4-4DBB-904F-571776AE6D5A}"/>
              </a:ext>
            </a:extLst>
          </p:cNvPr>
          <p:cNvGrpSpPr/>
          <p:nvPr/>
        </p:nvGrpSpPr>
        <p:grpSpPr>
          <a:xfrm>
            <a:off x="609600" y="4330366"/>
            <a:ext cx="4249788" cy="930001"/>
            <a:chOff x="457200" y="3247771"/>
            <a:chExt cx="3187341" cy="697500"/>
          </a:xfrm>
        </p:grpSpPr>
        <p:sp>
          <p:nvSpPr>
            <p:cNvPr id="20" name="Google Shape;1309;p28">
              <a:extLst>
                <a:ext uri="{FF2B5EF4-FFF2-40B4-BE49-F238E27FC236}">
                  <a16:creationId xmlns:a16="http://schemas.microsoft.com/office/drawing/2014/main" id="{1908C172-77B3-4B6B-8982-964EAB9AD168}"/>
                </a:ext>
              </a:extLst>
            </p:cNvPr>
            <p:cNvSpPr/>
            <p:nvPr/>
          </p:nvSpPr>
          <p:spPr>
            <a:xfrm>
              <a:off x="457200" y="3247771"/>
              <a:ext cx="697500" cy="697500"/>
            </a:xfrm>
            <a:prstGeom prst="ellipse">
              <a:avLst/>
            </a:prstGeom>
            <a:solidFill>
              <a:srgbClr val="F28322"/>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21" name="Google Shape;1310;p28">
              <a:extLst>
                <a:ext uri="{FF2B5EF4-FFF2-40B4-BE49-F238E27FC236}">
                  <a16:creationId xmlns:a16="http://schemas.microsoft.com/office/drawing/2014/main" id="{E1C531EB-FD54-4D7E-A9BD-EE368DF1C7FC}"/>
                </a:ext>
              </a:extLst>
            </p:cNvPr>
            <p:cNvSpPr txBox="1"/>
            <p:nvPr/>
          </p:nvSpPr>
          <p:spPr>
            <a:xfrm>
              <a:off x="1154699" y="3476366"/>
              <a:ext cx="2489842" cy="260700"/>
            </a:xfrm>
            <a:prstGeom prst="rect">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r>
                <a:rPr lang="en" sz="2000" kern="0" dirty="0">
                  <a:solidFill>
                    <a:srgbClr val="000000"/>
                  </a:solidFill>
                  <a:latin typeface="Fira Sans Extra Condensed Medium"/>
                  <a:ea typeface="Fira Sans Extra Condensed Medium"/>
                  <a:cs typeface="Fira Sans Extra Condensed Medium"/>
                  <a:sym typeface="Fira Sans Extra Condensed Medium"/>
                </a:rPr>
                <a:t>Hypervigilance, sursauts</a:t>
              </a:r>
            </a:p>
            <a:p>
              <a:pPr marL="0" marR="0" lvl="0" indent="0" defTabSz="1219170" eaLnBrk="1" fontAlgn="auto" latinLnBrk="0" hangingPunct="1">
                <a:lnSpc>
                  <a:spcPct val="100000"/>
                </a:lnSpc>
                <a:spcBef>
                  <a:spcPts val="0"/>
                </a:spcBef>
                <a:spcAft>
                  <a:spcPts val="0"/>
                </a:spcAft>
                <a:buClr>
                  <a:srgbClr val="000000"/>
                </a:buClr>
                <a:buSzTx/>
                <a:buFontTx/>
                <a:buNone/>
                <a:tabLst/>
                <a:defRPr/>
              </a:pPr>
              <a:r>
                <a:rPr lang="en" sz="2000" kern="0" dirty="0">
                  <a:solidFill>
                    <a:srgbClr val="000000"/>
                  </a:solidFill>
                  <a:latin typeface="Fira Sans Extra Condensed Medium"/>
                  <a:ea typeface="Fira Sans Extra Condensed Medium"/>
                  <a:cs typeface="Fira Sans Extra Condensed Medium"/>
                  <a:sym typeface="Fira Sans Extra Condensed Medium"/>
                </a:rPr>
                <a:t>Difficultés de concentration, Perturbation du sommeil</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grpSp>
      <p:grpSp>
        <p:nvGrpSpPr>
          <p:cNvPr id="23" name="Google Shape;1312;p28">
            <a:extLst>
              <a:ext uri="{FF2B5EF4-FFF2-40B4-BE49-F238E27FC236}">
                <a16:creationId xmlns:a16="http://schemas.microsoft.com/office/drawing/2014/main" id="{8CA147C0-50C8-4542-BE94-08CA0F6D915C}"/>
              </a:ext>
            </a:extLst>
          </p:cNvPr>
          <p:cNvGrpSpPr/>
          <p:nvPr/>
        </p:nvGrpSpPr>
        <p:grpSpPr>
          <a:xfrm>
            <a:off x="593389" y="3308556"/>
            <a:ext cx="3593600" cy="929999"/>
            <a:chOff x="457200" y="2470104"/>
            <a:chExt cx="2695200" cy="697500"/>
          </a:xfrm>
        </p:grpSpPr>
        <p:sp>
          <p:nvSpPr>
            <p:cNvPr id="24" name="Google Shape;1313;p28">
              <a:extLst>
                <a:ext uri="{FF2B5EF4-FFF2-40B4-BE49-F238E27FC236}">
                  <a16:creationId xmlns:a16="http://schemas.microsoft.com/office/drawing/2014/main" id="{89D09E01-F018-4D74-9459-4A2BC5AC72F0}"/>
                </a:ext>
              </a:extLst>
            </p:cNvPr>
            <p:cNvSpPr/>
            <p:nvPr/>
          </p:nvSpPr>
          <p:spPr>
            <a:xfrm>
              <a:off x="457200" y="2470104"/>
              <a:ext cx="697500" cy="697500"/>
            </a:xfrm>
            <a:prstGeom prst="ellipse">
              <a:avLst/>
            </a:prstGeom>
            <a:solidFill>
              <a:srgbClr val="198DE6"/>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25" name="Google Shape;1314;p28">
              <a:extLst>
                <a:ext uri="{FF2B5EF4-FFF2-40B4-BE49-F238E27FC236}">
                  <a16:creationId xmlns:a16="http://schemas.microsoft.com/office/drawing/2014/main" id="{A4894D69-215C-42E3-927C-D5E5982B29E2}"/>
                </a:ext>
              </a:extLst>
            </p:cNvPr>
            <p:cNvSpPr txBox="1"/>
            <p:nvPr/>
          </p:nvSpPr>
          <p:spPr>
            <a:xfrm>
              <a:off x="1154700" y="2665266"/>
              <a:ext cx="1997700" cy="260700"/>
            </a:xfrm>
            <a:prstGeom prst="rect">
              <a:avLst/>
            </a:prstGeom>
            <a:noFill/>
            <a:ln>
              <a:noFill/>
            </a:ln>
          </p:spPr>
          <p:txBody>
            <a:bodyPr spcFirstLastPara="1" wrap="square" lIns="121900" tIns="121900" rIns="121900" bIns="121900" anchor="ctr" anchorCtr="0">
              <a:noAutofit/>
            </a:bodyPr>
            <a:lstStyle/>
            <a:p>
              <a:pPr lvl="0" algn="l">
                <a:lnSpc>
                  <a:spcPct val="100000"/>
                </a:lnSpc>
                <a:spcBef>
                  <a:spcPts val="0"/>
                </a:spcBef>
                <a:spcAft>
                  <a:spcPts val="0"/>
                </a:spcAft>
                <a:defRPr/>
              </a:pPr>
              <a:r>
                <a:rPr lang="fr-FR" sz="2000" b="0" i="0" u="none" strike="noStrike" dirty="0">
                  <a:latin typeface="Calibri"/>
                </a:rPr>
                <a:t>Evitement</a:t>
              </a:r>
              <a:endParaRPr lang="fr-FR" sz="2000" dirty="0"/>
            </a:p>
          </p:txBody>
        </p:sp>
      </p:grpSp>
      <p:grpSp>
        <p:nvGrpSpPr>
          <p:cNvPr id="27" name="Google Shape;1316;p28">
            <a:extLst>
              <a:ext uri="{FF2B5EF4-FFF2-40B4-BE49-F238E27FC236}">
                <a16:creationId xmlns:a16="http://schemas.microsoft.com/office/drawing/2014/main" id="{D688D140-4AB3-4C35-B80E-C354486C0D9C}"/>
              </a:ext>
            </a:extLst>
          </p:cNvPr>
          <p:cNvGrpSpPr/>
          <p:nvPr/>
        </p:nvGrpSpPr>
        <p:grpSpPr>
          <a:xfrm>
            <a:off x="7988800" y="2256586"/>
            <a:ext cx="3593600" cy="930001"/>
            <a:chOff x="5991600" y="1692438"/>
            <a:chExt cx="2695200" cy="697500"/>
          </a:xfrm>
        </p:grpSpPr>
        <p:sp>
          <p:nvSpPr>
            <p:cNvPr id="28" name="Google Shape;1317;p28">
              <a:extLst>
                <a:ext uri="{FF2B5EF4-FFF2-40B4-BE49-F238E27FC236}">
                  <a16:creationId xmlns:a16="http://schemas.microsoft.com/office/drawing/2014/main" id="{E6DD969C-3FB2-4C5B-8233-7DF30B6E35C5}"/>
                </a:ext>
              </a:extLst>
            </p:cNvPr>
            <p:cNvSpPr/>
            <p:nvPr/>
          </p:nvSpPr>
          <p:spPr>
            <a:xfrm flipH="1">
              <a:off x="7989300" y="1692438"/>
              <a:ext cx="697500" cy="697500"/>
            </a:xfrm>
            <a:prstGeom prst="ellipse">
              <a:avLst/>
            </a:prstGeom>
            <a:solidFill>
              <a:srgbClr val="F24182"/>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29" name="Google Shape;1318;p28">
              <a:extLst>
                <a:ext uri="{FF2B5EF4-FFF2-40B4-BE49-F238E27FC236}">
                  <a16:creationId xmlns:a16="http://schemas.microsoft.com/office/drawing/2014/main" id="{D63196AB-25A5-492F-8420-AAC0828BA0E9}"/>
                </a:ext>
              </a:extLst>
            </p:cNvPr>
            <p:cNvSpPr txBox="1"/>
            <p:nvPr/>
          </p:nvSpPr>
          <p:spPr>
            <a:xfrm flipH="1">
              <a:off x="5991600" y="1894834"/>
              <a:ext cx="1997700" cy="260700"/>
            </a:xfrm>
            <a:prstGeom prst="rect">
              <a:avLst/>
            </a:prstGeom>
            <a:noFill/>
            <a:ln>
              <a:noFill/>
            </a:ln>
          </p:spPr>
          <p:txBody>
            <a:bodyPr spcFirstLastPara="1" wrap="square" lIns="121900" tIns="121900" rIns="121900" bIns="121900" anchor="ctr" anchorCtr="0">
              <a:noAutofit/>
            </a:bodyPr>
            <a:lstStyle/>
            <a:p>
              <a:pPr marL="0" marR="0" lvl="0" indent="0" algn="r" defTabSz="1219170" eaLnBrk="1" fontAlgn="auto" latinLnBrk="0" hangingPunct="1">
                <a:lnSpc>
                  <a:spcPct val="100000"/>
                </a:lnSpc>
                <a:spcBef>
                  <a:spcPts val="0"/>
                </a:spcBef>
                <a:spcAft>
                  <a:spcPts val="0"/>
                </a:spcAft>
                <a:buClr>
                  <a:srgbClr val="000000"/>
                </a:buClr>
                <a:buSzTx/>
                <a:buFontTx/>
                <a:buNone/>
                <a:tabLst/>
                <a:defRPr/>
              </a:pPr>
              <a:r>
                <a:rPr kumimoji="0" lang="en"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Prepli sur soi</a:t>
              </a:r>
              <a:r>
                <a:rPr lang="en" sz="2000" kern="0" dirty="0">
                  <a:solidFill>
                    <a:srgbClr val="000000"/>
                  </a:solidFill>
                  <a:latin typeface="Fira Sans Extra Condensed Medium"/>
                  <a:ea typeface="Fira Sans Extra Condensed Medium"/>
                  <a:cs typeface="Fira Sans Extra Condensed Medium"/>
                  <a:sym typeface="Fira Sans Extra Condensed Medium"/>
                </a:rPr>
                <a:t>,</a:t>
              </a:r>
            </a:p>
            <a:p>
              <a:pPr marL="0" marR="0" lvl="0" indent="0" algn="r" defTabSz="1219170" eaLnBrk="1" fontAlgn="auto" latinLnBrk="0" hangingPunct="1">
                <a:lnSpc>
                  <a:spcPct val="100000"/>
                </a:lnSpc>
                <a:spcBef>
                  <a:spcPts val="0"/>
                </a:spcBef>
                <a:spcAft>
                  <a:spcPts val="0"/>
                </a:spcAft>
                <a:buClr>
                  <a:srgbClr val="000000"/>
                </a:buClr>
                <a:buSzTx/>
                <a:buFontTx/>
                <a:buNone/>
                <a:tabLst/>
                <a:defRPr/>
              </a:pPr>
              <a:r>
                <a:rPr lang="en" sz="2000" kern="0" dirty="0">
                  <a:solidFill>
                    <a:srgbClr val="000000"/>
                  </a:solidFill>
                  <a:latin typeface="Fira Sans Extra Condensed Medium"/>
                  <a:ea typeface="Fira Sans Extra Condensed Medium"/>
                  <a:cs typeface="Fira Sans Extra Condensed Medium"/>
                  <a:sym typeface="Fira Sans Extra Condensed Medium"/>
                </a:rPr>
                <a:t>Désinvestissement social et scolaire</a:t>
              </a:r>
              <a:r>
                <a:rPr kumimoji="0" lang="en"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 </a:t>
              </a:r>
            </a:p>
          </p:txBody>
        </p:sp>
      </p:grpSp>
      <p:grpSp>
        <p:nvGrpSpPr>
          <p:cNvPr id="31" name="Google Shape;1320;p28">
            <a:extLst>
              <a:ext uri="{FF2B5EF4-FFF2-40B4-BE49-F238E27FC236}">
                <a16:creationId xmlns:a16="http://schemas.microsoft.com/office/drawing/2014/main" id="{FE5F41CF-A704-4D00-9024-177C16BE6D47}"/>
              </a:ext>
            </a:extLst>
          </p:cNvPr>
          <p:cNvGrpSpPr/>
          <p:nvPr/>
        </p:nvGrpSpPr>
        <p:grpSpPr>
          <a:xfrm>
            <a:off x="8005010" y="5393885"/>
            <a:ext cx="3593600" cy="930001"/>
            <a:chOff x="5991600" y="4025438"/>
            <a:chExt cx="2695200" cy="697500"/>
          </a:xfrm>
        </p:grpSpPr>
        <p:sp>
          <p:nvSpPr>
            <p:cNvPr id="32" name="Google Shape;1321;p28">
              <a:extLst>
                <a:ext uri="{FF2B5EF4-FFF2-40B4-BE49-F238E27FC236}">
                  <a16:creationId xmlns:a16="http://schemas.microsoft.com/office/drawing/2014/main" id="{32F0BC86-9CAF-4F9C-BAFE-2AB266BD7BBE}"/>
                </a:ext>
              </a:extLst>
            </p:cNvPr>
            <p:cNvSpPr/>
            <p:nvPr/>
          </p:nvSpPr>
          <p:spPr>
            <a:xfrm flipH="1">
              <a:off x="7989300" y="4025438"/>
              <a:ext cx="697500" cy="697500"/>
            </a:xfrm>
            <a:prstGeom prst="ellipse">
              <a:avLst/>
            </a:prstGeom>
            <a:solidFill>
              <a:srgbClr val="16288C"/>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33" name="Google Shape;1322;p28">
              <a:extLst>
                <a:ext uri="{FF2B5EF4-FFF2-40B4-BE49-F238E27FC236}">
                  <a16:creationId xmlns:a16="http://schemas.microsoft.com/office/drawing/2014/main" id="{B4958569-27CA-4666-8C7F-12637CDE521D}"/>
                </a:ext>
              </a:extLst>
            </p:cNvPr>
            <p:cNvSpPr txBox="1"/>
            <p:nvPr/>
          </p:nvSpPr>
          <p:spPr>
            <a:xfrm flipH="1">
              <a:off x="5991600" y="4191986"/>
              <a:ext cx="1997700" cy="260700"/>
            </a:xfrm>
            <a:prstGeom prst="rect">
              <a:avLst/>
            </a:prstGeom>
            <a:noFill/>
            <a:ln>
              <a:noFill/>
            </a:ln>
          </p:spPr>
          <p:txBody>
            <a:bodyPr spcFirstLastPara="1" wrap="square" lIns="121900" tIns="121900" rIns="121900" bIns="121900" anchor="ctr" anchorCtr="0">
              <a:noAutofit/>
            </a:bodyPr>
            <a:lstStyle/>
            <a:p>
              <a:pPr marL="0" marR="0" lvl="0" indent="0" algn="r" defTabSz="1219170" eaLnBrk="1" fontAlgn="auto" latinLnBrk="0" hangingPunct="1">
                <a:lnSpc>
                  <a:spcPct val="100000"/>
                </a:lnSpc>
                <a:spcBef>
                  <a:spcPts val="0"/>
                </a:spcBef>
                <a:spcAft>
                  <a:spcPts val="0"/>
                </a:spcAft>
                <a:buClr>
                  <a:srgbClr val="000000"/>
                </a:buClr>
                <a:buSzTx/>
                <a:buFontTx/>
                <a:buNone/>
                <a:tabLst/>
                <a:defRPr/>
              </a:pPr>
              <a:r>
                <a:rPr kumimoji="0" lang="en"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Conduites addictives</a:t>
              </a:r>
            </a:p>
            <a:p>
              <a:pPr marL="0" marR="0" lvl="0" indent="0" algn="r" defTabSz="1219170" eaLnBrk="1" fontAlgn="auto" latinLnBrk="0" hangingPunct="1">
                <a:lnSpc>
                  <a:spcPct val="100000"/>
                </a:lnSpc>
                <a:spcBef>
                  <a:spcPts val="0"/>
                </a:spcBef>
                <a:spcAft>
                  <a:spcPts val="0"/>
                </a:spcAft>
                <a:buClr>
                  <a:srgbClr val="000000"/>
                </a:buClr>
                <a:buSzTx/>
                <a:buFontTx/>
                <a:buNone/>
                <a:tabLst/>
                <a:defRPr/>
              </a:pPr>
              <a:r>
                <a:rPr lang="en" sz="2000" kern="0" dirty="0">
                  <a:solidFill>
                    <a:srgbClr val="000000"/>
                  </a:solidFill>
                  <a:latin typeface="Fira Sans Extra Condensed Medium"/>
                  <a:ea typeface="Fira Sans Extra Condensed Medium"/>
                  <a:cs typeface="Fira Sans Extra Condensed Medium"/>
                  <a:sym typeface="Fira Sans Extra Condensed Medium"/>
                </a:rPr>
                <a:t>Prise de risques</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grpSp>
      <p:grpSp>
        <p:nvGrpSpPr>
          <p:cNvPr id="35" name="Google Shape;1324;p28">
            <a:extLst>
              <a:ext uri="{FF2B5EF4-FFF2-40B4-BE49-F238E27FC236}">
                <a16:creationId xmlns:a16="http://schemas.microsoft.com/office/drawing/2014/main" id="{2F61FABA-B528-47B2-8A52-BD5023670BC8}"/>
              </a:ext>
            </a:extLst>
          </p:cNvPr>
          <p:cNvGrpSpPr/>
          <p:nvPr/>
        </p:nvGrpSpPr>
        <p:grpSpPr>
          <a:xfrm>
            <a:off x="7959126" y="4330366"/>
            <a:ext cx="3623275" cy="930001"/>
            <a:chOff x="5969344" y="3247771"/>
            <a:chExt cx="2717456" cy="697500"/>
          </a:xfrm>
        </p:grpSpPr>
        <p:sp>
          <p:nvSpPr>
            <p:cNvPr id="36" name="Google Shape;1325;p28">
              <a:extLst>
                <a:ext uri="{FF2B5EF4-FFF2-40B4-BE49-F238E27FC236}">
                  <a16:creationId xmlns:a16="http://schemas.microsoft.com/office/drawing/2014/main" id="{C5A8DBFF-2AC2-4B9A-8253-7EB537988C04}"/>
                </a:ext>
              </a:extLst>
            </p:cNvPr>
            <p:cNvSpPr/>
            <p:nvPr/>
          </p:nvSpPr>
          <p:spPr>
            <a:xfrm flipH="1">
              <a:off x="7989300" y="3247771"/>
              <a:ext cx="697500" cy="697500"/>
            </a:xfrm>
            <a:prstGeom prst="ellipse">
              <a:avLst/>
            </a:prstGeom>
            <a:solidFill>
              <a:srgbClr val="F28322"/>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37" name="Google Shape;1326;p28">
              <a:extLst>
                <a:ext uri="{FF2B5EF4-FFF2-40B4-BE49-F238E27FC236}">
                  <a16:creationId xmlns:a16="http://schemas.microsoft.com/office/drawing/2014/main" id="{458F980B-3950-46DE-9123-31DAAFCE3EF4}"/>
                </a:ext>
              </a:extLst>
            </p:cNvPr>
            <p:cNvSpPr txBox="1"/>
            <p:nvPr/>
          </p:nvSpPr>
          <p:spPr>
            <a:xfrm flipH="1">
              <a:off x="5969344" y="3477244"/>
              <a:ext cx="1997700" cy="260700"/>
            </a:xfrm>
            <a:prstGeom prst="rect">
              <a:avLst/>
            </a:prstGeom>
            <a:noFill/>
            <a:ln>
              <a:noFill/>
            </a:ln>
          </p:spPr>
          <p:txBody>
            <a:bodyPr spcFirstLastPara="1" wrap="square" lIns="121900" tIns="121900" rIns="121900" bIns="121900" anchor="ctr" anchorCtr="0">
              <a:noAutofit/>
            </a:bodyPr>
            <a:lstStyle/>
            <a:p>
              <a:pPr marL="0" marR="0" lvl="0" indent="0" algn="r" defTabSz="1219170" eaLnBrk="1" fontAlgn="auto" latinLnBrk="0" hangingPunct="1">
                <a:lnSpc>
                  <a:spcPct val="100000"/>
                </a:lnSpc>
                <a:spcBef>
                  <a:spcPts val="0"/>
                </a:spcBef>
                <a:spcAft>
                  <a:spcPts val="0"/>
                </a:spcAft>
                <a:buClr>
                  <a:srgbClr val="000000"/>
                </a:buClr>
                <a:buSzTx/>
                <a:buFontTx/>
                <a:buNone/>
                <a:tabLst/>
                <a:defRPr/>
              </a:pPr>
              <a:r>
                <a:rPr kumimoji="0" lang="en"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Plaintes somatiques</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grpSp>
      <p:grpSp>
        <p:nvGrpSpPr>
          <p:cNvPr id="39" name="Google Shape;1328;p28">
            <a:extLst>
              <a:ext uri="{FF2B5EF4-FFF2-40B4-BE49-F238E27FC236}">
                <a16:creationId xmlns:a16="http://schemas.microsoft.com/office/drawing/2014/main" id="{196C2DC5-55CB-413B-8496-3F322256ECB2}"/>
              </a:ext>
            </a:extLst>
          </p:cNvPr>
          <p:cNvGrpSpPr/>
          <p:nvPr/>
        </p:nvGrpSpPr>
        <p:grpSpPr>
          <a:xfrm>
            <a:off x="7975336" y="3293472"/>
            <a:ext cx="3607064" cy="930000"/>
            <a:chOff x="5981502" y="2470104"/>
            <a:chExt cx="2705298" cy="697500"/>
          </a:xfrm>
        </p:grpSpPr>
        <p:sp>
          <p:nvSpPr>
            <p:cNvPr id="40" name="Google Shape;1329;p28">
              <a:extLst>
                <a:ext uri="{FF2B5EF4-FFF2-40B4-BE49-F238E27FC236}">
                  <a16:creationId xmlns:a16="http://schemas.microsoft.com/office/drawing/2014/main" id="{0BA61C16-0D12-44E4-BFC9-240E1FEA454F}"/>
                </a:ext>
              </a:extLst>
            </p:cNvPr>
            <p:cNvSpPr/>
            <p:nvPr/>
          </p:nvSpPr>
          <p:spPr>
            <a:xfrm flipH="1">
              <a:off x="7989300" y="2470104"/>
              <a:ext cx="697500" cy="697500"/>
            </a:xfrm>
            <a:prstGeom prst="ellipse">
              <a:avLst/>
            </a:prstGeom>
            <a:solidFill>
              <a:srgbClr val="198DE6"/>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2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endParaRPr>
            </a:p>
          </p:txBody>
        </p:sp>
        <p:sp>
          <p:nvSpPr>
            <p:cNvPr id="41" name="Google Shape;1330;p28">
              <a:extLst>
                <a:ext uri="{FF2B5EF4-FFF2-40B4-BE49-F238E27FC236}">
                  <a16:creationId xmlns:a16="http://schemas.microsoft.com/office/drawing/2014/main" id="{0A9A5C61-4C7A-41E4-8D02-D91E5DD02858}"/>
                </a:ext>
              </a:extLst>
            </p:cNvPr>
            <p:cNvSpPr txBox="1"/>
            <p:nvPr/>
          </p:nvSpPr>
          <p:spPr>
            <a:xfrm flipH="1">
              <a:off x="5981502" y="2718282"/>
              <a:ext cx="1997700" cy="260700"/>
            </a:xfrm>
            <a:prstGeom prst="rect">
              <a:avLst/>
            </a:prstGeom>
            <a:noFill/>
            <a:ln>
              <a:noFill/>
            </a:ln>
          </p:spPr>
          <p:txBody>
            <a:bodyPr spcFirstLastPara="1" wrap="square" lIns="121900" tIns="121900" rIns="121900" bIns="121900" anchor="ctr" anchorCtr="0">
              <a:noAutofit/>
            </a:bodyPr>
            <a:lstStyle/>
            <a:p>
              <a:pPr marL="0" marR="0" lvl="0" indent="0" algn="r" defTabSz="1219170" eaLnBrk="1" fontAlgn="auto" latinLnBrk="0" hangingPunct="1">
                <a:lnSpc>
                  <a:spcPct val="100000"/>
                </a:lnSpc>
                <a:spcBef>
                  <a:spcPts val="0"/>
                </a:spcBef>
                <a:spcAft>
                  <a:spcPts val="0"/>
                </a:spcAft>
                <a:buClr>
                  <a:srgbClr val="000000"/>
                </a:buClr>
                <a:buSzTx/>
                <a:buFontTx/>
                <a:buNone/>
                <a:tabLst/>
                <a:defRPr/>
              </a:pPr>
              <a:r>
                <a:rPr kumimoji="0" lang="fr-FR"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Accidents ou blessures répétés</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grpSp>
      <p:sp>
        <p:nvSpPr>
          <p:cNvPr id="162" name="Google Shape;1306;p28">
            <a:extLst>
              <a:ext uri="{FF2B5EF4-FFF2-40B4-BE49-F238E27FC236}">
                <a16:creationId xmlns:a16="http://schemas.microsoft.com/office/drawing/2014/main" id="{3628DF92-5FE9-462C-9389-58AE29ABBFE3}"/>
              </a:ext>
            </a:extLst>
          </p:cNvPr>
          <p:cNvSpPr txBox="1"/>
          <p:nvPr/>
        </p:nvSpPr>
        <p:spPr>
          <a:xfrm>
            <a:off x="1569273" y="5642273"/>
            <a:ext cx="2647390" cy="321275"/>
          </a:xfrm>
          <a:prstGeom prst="rect">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r>
              <a:rPr kumimoji="0" lang="fr-FR"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Perturbation des émotions et cognitions</a:t>
            </a:r>
            <a:endParaRPr kumimoji="0" sz="2000" b="0"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sp>
        <p:nvSpPr>
          <p:cNvPr id="163" name="ZoneTexte 162">
            <a:extLst>
              <a:ext uri="{FF2B5EF4-FFF2-40B4-BE49-F238E27FC236}">
                <a16:creationId xmlns:a16="http://schemas.microsoft.com/office/drawing/2014/main" id="{ADF0908A-BB56-4932-8DF7-E54C0B3C87BA}"/>
              </a:ext>
            </a:extLst>
          </p:cNvPr>
          <p:cNvSpPr txBox="1"/>
          <p:nvPr/>
        </p:nvSpPr>
        <p:spPr>
          <a:xfrm>
            <a:off x="6488028" y="1104221"/>
            <a:ext cx="540709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Être alerté par des signes de souffrance ou de mal-être</a:t>
            </a:r>
            <a:endParaRPr kumimoji="0" lang="fr-FR" altLang="fr-FR"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 name="Image 2">
            <a:extLst>
              <a:ext uri="{FF2B5EF4-FFF2-40B4-BE49-F238E27FC236}">
                <a16:creationId xmlns:a16="http://schemas.microsoft.com/office/drawing/2014/main" id="{28CAA579-6895-4F97-9DF9-8F2BF4D6FEA7}"/>
              </a:ext>
            </a:extLst>
          </p:cNvPr>
          <p:cNvPicPr>
            <a:picLocks noChangeAspect="1"/>
          </p:cNvPicPr>
          <p:nvPr/>
        </p:nvPicPr>
        <p:blipFill rotWithShape="1">
          <a:blip r:embed="rId4"/>
          <a:srcRect l="9390" r="23627"/>
          <a:stretch/>
        </p:blipFill>
        <p:spPr>
          <a:xfrm>
            <a:off x="4731714" y="2091028"/>
            <a:ext cx="3024179" cy="3521090"/>
          </a:xfrm>
          <a:prstGeom prst="rect">
            <a:avLst/>
          </a:prstGeom>
        </p:spPr>
      </p:pic>
      <p:sp>
        <p:nvSpPr>
          <p:cNvPr id="38" name="Google Shape;1302;p28">
            <a:extLst>
              <a:ext uri="{FF2B5EF4-FFF2-40B4-BE49-F238E27FC236}">
                <a16:creationId xmlns:a16="http://schemas.microsoft.com/office/drawing/2014/main" id="{332C5FDB-3CDC-4EA5-AFC3-A1106580416F}"/>
              </a:ext>
            </a:extLst>
          </p:cNvPr>
          <p:cNvSpPr txBox="1"/>
          <p:nvPr/>
        </p:nvSpPr>
        <p:spPr>
          <a:xfrm>
            <a:off x="1227729" y="1651397"/>
            <a:ext cx="2663600" cy="347600"/>
          </a:xfrm>
          <a:prstGeom prst="rect">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r>
              <a:rPr kumimoji="0" lang="fr-FR" sz="2000" b="1"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Signaux en lien avec un vécu traumatique</a:t>
            </a:r>
            <a:endParaRPr kumimoji="0" sz="2000" b="1"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sp>
        <p:nvSpPr>
          <p:cNvPr id="42" name="Google Shape;1302;p28">
            <a:extLst>
              <a:ext uri="{FF2B5EF4-FFF2-40B4-BE49-F238E27FC236}">
                <a16:creationId xmlns:a16="http://schemas.microsoft.com/office/drawing/2014/main" id="{4EA1B519-8946-486D-B9BE-2BE71B6BCBDB}"/>
              </a:ext>
            </a:extLst>
          </p:cNvPr>
          <p:cNvSpPr txBox="1"/>
          <p:nvPr/>
        </p:nvSpPr>
        <p:spPr>
          <a:xfrm>
            <a:off x="8233609" y="1727195"/>
            <a:ext cx="2900001" cy="347600"/>
          </a:xfrm>
          <a:prstGeom prst="rect">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r>
              <a:rPr kumimoji="0" lang="fr-FR" sz="2000" b="1"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rPr>
              <a:t>Signaux non spécifiques </a:t>
            </a:r>
            <a:endParaRPr kumimoji="0" sz="2000" b="1" i="0" u="none" strike="noStrike" kern="0" cap="none" spc="0" normalizeH="0" baseline="0" noProof="0" dirty="0">
              <a:ln>
                <a:noFill/>
              </a:ln>
              <a:solidFill>
                <a:srgbClr val="000000"/>
              </a:solidFill>
              <a:effectLst/>
              <a:uLnTx/>
              <a:uFillTx/>
              <a:latin typeface="Fira Sans Extra Condensed Medium"/>
              <a:ea typeface="Fira Sans Extra Condensed Medium"/>
              <a:cs typeface="Fira Sans Extra Condensed Medium"/>
              <a:sym typeface="Fira Sans Extra Condensed Medium"/>
            </a:endParaRPr>
          </a:p>
        </p:txBody>
      </p:sp>
    </p:spTree>
    <p:extLst>
      <p:ext uri="{BB962C8B-B14F-4D97-AF65-F5344CB8AC3E}">
        <p14:creationId xmlns:p14="http://schemas.microsoft.com/office/powerpoint/2010/main" val="955429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4514871" y="311801"/>
            <a:ext cx="7677129" cy="960000"/>
          </a:xfrm>
        </p:spPr>
        <p:txBody>
          <a:bodyPr>
            <a:normAutofit/>
          </a:bodyPr>
          <a:lstStyle/>
          <a:p>
            <a:r>
              <a:rPr lang="fr-FR" dirty="0"/>
              <a:t>Quelques éléments de repère</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graphicFrame>
        <p:nvGraphicFramePr>
          <p:cNvPr id="7" name="Diagramme 6">
            <a:extLst>
              <a:ext uri="{FF2B5EF4-FFF2-40B4-BE49-F238E27FC236}">
                <a16:creationId xmlns:a16="http://schemas.microsoft.com/office/drawing/2014/main" id="{9E766077-FD74-43DA-AACA-BB3DF85DE775}"/>
              </a:ext>
            </a:extLst>
          </p:cNvPr>
          <p:cNvGraphicFramePr/>
          <p:nvPr>
            <p:extLst>
              <p:ext uri="{D42A27DB-BD31-4B8C-83A1-F6EECF244321}">
                <p14:modId xmlns:p14="http://schemas.microsoft.com/office/powerpoint/2010/main" val="3497577778"/>
              </p:ext>
            </p:extLst>
          </p:nvPr>
        </p:nvGraphicFramePr>
        <p:xfrm>
          <a:off x="380061" y="919887"/>
          <a:ext cx="11431878" cy="37006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ZoneTexte 10">
            <a:extLst>
              <a:ext uri="{FF2B5EF4-FFF2-40B4-BE49-F238E27FC236}">
                <a16:creationId xmlns:a16="http://schemas.microsoft.com/office/drawing/2014/main" id="{C01389B7-13B7-49AF-B9CB-4719929D628E}"/>
              </a:ext>
            </a:extLst>
          </p:cNvPr>
          <p:cNvSpPr txBox="1"/>
          <p:nvPr/>
        </p:nvSpPr>
        <p:spPr>
          <a:xfrm>
            <a:off x="4989012" y="4297492"/>
            <a:ext cx="4318782" cy="1754326"/>
          </a:xfrm>
          <a:prstGeom prst="rect">
            <a:avLst/>
          </a:prstGeom>
          <a:noFill/>
        </p:spPr>
        <p:txBody>
          <a:bodyPr wrap="square" rtlCol="0">
            <a:spAutoFit/>
          </a:bodyPr>
          <a:lstStyle/>
          <a:p>
            <a:r>
              <a:rPr lang="fr-FR" sz="3600" b="1" dirty="0"/>
              <a:t>Intensité / Fréquence</a:t>
            </a:r>
          </a:p>
          <a:p>
            <a:r>
              <a:rPr lang="fr-FR" sz="3600" b="1" dirty="0"/>
              <a:t>Evolution </a:t>
            </a:r>
          </a:p>
          <a:p>
            <a:r>
              <a:rPr lang="fr-FR" sz="3600" b="1" dirty="0"/>
              <a:t>Retentissement </a:t>
            </a:r>
          </a:p>
        </p:txBody>
      </p:sp>
      <p:pic>
        <p:nvPicPr>
          <p:cNvPr id="12" name="Image 11">
            <a:extLst>
              <a:ext uri="{FF2B5EF4-FFF2-40B4-BE49-F238E27FC236}">
                <a16:creationId xmlns:a16="http://schemas.microsoft.com/office/drawing/2014/main" id="{ECA30B7B-4397-4998-939F-DDDBA9173838}"/>
              </a:ext>
            </a:extLst>
          </p:cNvPr>
          <p:cNvPicPr>
            <a:picLocks noChangeAspect="1"/>
          </p:cNvPicPr>
          <p:nvPr/>
        </p:nvPicPr>
        <p:blipFill>
          <a:blip r:embed="rId9"/>
          <a:stretch>
            <a:fillRect/>
          </a:stretch>
        </p:blipFill>
        <p:spPr>
          <a:xfrm>
            <a:off x="2980458" y="4287820"/>
            <a:ext cx="1697482" cy="1697482"/>
          </a:xfrm>
          <a:prstGeom prst="rect">
            <a:avLst/>
          </a:prstGeom>
        </p:spPr>
      </p:pic>
    </p:spTree>
    <p:extLst>
      <p:ext uri="{BB962C8B-B14F-4D97-AF65-F5344CB8AC3E}">
        <p14:creationId xmlns:p14="http://schemas.microsoft.com/office/powerpoint/2010/main" val="3124856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sp>
        <p:nvSpPr>
          <p:cNvPr id="12" name="ZoneTexte 11">
            <a:extLst>
              <a:ext uri="{FF2B5EF4-FFF2-40B4-BE49-F238E27FC236}">
                <a16:creationId xmlns:a16="http://schemas.microsoft.com/office/drawing/2014/main" id="{2162B860-8CBF-464D-9BCB-B77C405158D3}"/>
              </a:ext>
            </a:extLst>
          </p:cNvPr>
          <p:cNvSpPr txBox="1"/>
          <p:nvPr/>
        </p:nvSpPr>
        <p:spPr>
          <a:xfrm>
            <a:off x="514885" y="2011521"/>
            <a:ext cx="11239883" cy="3046988"/>
          </a:xfrm>
          <a:prstGeom prst="rect">
            <a:avLst/>
          </a:prstGeom>
          <a:noFill/>
          <a:ln>
            <a:solidFill>
              <a:schemeClr val="accent1"/>
            </a:solidFill>
          </a:ln>
        </p:spPr>
        <p:txBody>
          <a:bodyPr wrap="square">
            <a:spAutoFit/>
          </a:bodyPr>
          <a:lstStyle/>
          <a:p>
            <a:pPr marL="457200" indent="-457200">
              <a:buClr>
                <a:srgbClr val="002060"/>
              </a:buClr>
              <a:buFont typeface="Wingdings" panose="05000000000000000000" pitchFamily="2" charset="2"/>
              <a:buChar char="ü"/>
            </a:pPr>
            <a:r>
              <a:rPr lang="fr-FR" sz="3200" b="0" i="0" u="none" strike="noStrike" baseline="0" dirty="0"/>
              <a:t>Etablir des relations positives.</a:t>
            </a:r>
          </a:p>
          <a:p>
            <a:pPr marL="457200" indent="-457200">
              <a:buClr>
                <a:srgbClr val="002060"/>
              </a:buClr>
              <a:buFont typeface="Wingdings" panose="05000000000000000000" pitchFamily="2" charset="2"/>
              <a:buChar char="ü"/>
            </a:pPr>
            <a:r>
              <a:rPr lang="fr-FR" sz="3200" b="0" i="0" u="none" strike="noStrike" baseline="0" dirty="0"/>
              <a:t>Maintenir un cadre sécurisant.</a:t>
            </a:r>
          </a:p>
          <a:p>
            <a:pPr marL="457200" indent="-457200">
              <a:buClr>
                <a:srgbClr val="002060"/>
              </a:buClr>
              <a:buFont typeface="Wingdings" panose="05000000000000000000" pitchFamily="2" charset="2"/>
              <a:buChar char="ü"/>
            </a:pPr>
            <a:r>
              <a:rPr lang="fr-FR" sz="3200" dirty="0"/>
              <a:t>Accueillir la parole avec bienveillance.</a:t>
            </a:r>
          </a:p>
          <a:p>
            <a:pPr marL="457200" indent="-457200">
              <a:buClr>
                <a:srgbClr val="002060"/>
              </a:buClr>
              <a:buFont typeface="Wingdings" panose="05000000000000000000" pitchFamily="2" charset="2"/>
              <a:buChar char="ü"/>
            </a:pPr>
            <a:r>
              <a:rPr lang="fr-FR" sz="3200" b="0" i="0" u="none" strike="noStrike" baseline="0" dirty="0"/>
              <a:t>Donner des réponses simples et réalistes, sans mentir. </a:t>
            </a:r>
          </a:p>
          <a:p>
            <a:pPr marL="457200" indent="-457200">
              <a:buClr>
                <a:srgbClr val="002060"/>
              </a:buClr>
              <a:buFont typeface="Wingdings" panose="05000000000000000000" pitchFamily="2" charset="2"/>
              <a:buChar char="ü"/>
            </a:pPr>
            <a:r>
              <a:rPr lang="fr-FR" sz="3200" dirty="0"/>
              <a:t>D</a:t>
            </a:r>
            <a:r>
              <a:rPr lang="fr-FR" sz="3200" b="0" i="0" u="none" strike="noStrike" baseline="0" dirty="0"/>
              <a:t>onner des responsabilités.</a:t>
            </a:r>
          </a:p>
          <a:p>
            <a:pPr marL="457200" indent="-457200">
              <a:buClr>
                <a:srgbClr val="002060"/>
              </a:buClr>
              <a:buFont typeface="Wingdings" panose="05000000000000000000" pitchFamily="2" charset="2"/>
              <a:buChar char="ü"/>
            </a:pPr>
            <a:r>
              <a:rPr lang="fr-FR" sz="3200" b="0" i="0" u="none" strike="noStrike" baseline="0" dirty="0"/>
              <a:t>Adapter de manière transitoire le niveau d’exigence scolaire. </a:t>
            </a:r>
          </a:p>
        </p:txBody>
      </p:sp>
      <p:sp>
        <p:nvSpPr>
          <p:cNvPr id="7" name="Titre 9">
            <a:extLst>
              <a:ext uri="{FF2B5EF4-FFF2-40B4-BE49-F238E27FC236}">
                <a16:creationId xmlns:a16="http://schemas.microsoft.com/office/drawing/2014/main" id="{AA81B72F-73B6-4649-8DCC-A3C0194683AD}"/>
              </a:ext>
            </a:extLst>
          </p:cNvPr>
          <p:cNvSpPr txBox="1">
            <a:spLocks/>
          </p:cNvSpPr>
          <p:nvPr/>
        </p:nvSpPr>
        <p:spPr bwMode="gray">
          <a:xfrm>
            <a:off x="4772035" y="233680"/>
            <a:ext cx="7677129" cy="960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t>Quelques éléments de repère</a:t>
            </a:r>
          </a:p>
        </p:txBody>
      </p:sp>
    </p:spTree>
    <p:extLst>
      <p:ext uri="{BB962C8B-B14F-4D97-AF65-F5344CB8AC3E}">
        <p14:creationId xmlns:p14="http://schemas.microsoft.com/office/powerpoint/2010/main" val="1518781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sp>
        <p:nvSpPr>
          <p:cNvPr id="6" name="Titre 9">
            <a:extLst>
              <a:ext uri="{FF2B5EF4-FFF2-40B4-BE49-F238E27FC236}">
                <a16:creationId xmlns:a16="http://schemas.microsoft.com/office/drawing/2014/main" id="{648290B2-FA61-4611-89F9-CE8E53AB9820}"/>
              </a:ext>
            </a:extLst>
          </p:cNvPr>
          <p:cNvSpPr>
            <a:spLocks noGrp="1"/>
          </p:cNvSpPr>
          <p:nvPr>
            <p:ph type="title"/>
          </p:nvPr>
        </p:nvSpPr>
        <p:spPr>
          <a:xfrm>
            <a:off x="842722" y="2949000"/>
            <a:ext cx="10827909" cy="960000"/>
          </a:xfrm>
        </p:spPr>
        <p:txBody>
          <a:bodyPr>
            <a:normAutofit fontScale="90000"/>
          </a:bodyPr>
          <a:lstStyle/>
          <a:p>
            <a:pPr algn="ctr"/>
            <a:r>
              <a:rPr lang="fr-FR" i="1" dirty="0"/>
              <a:t>« Si j’étais un super héros, j’aurais le pouvoir de voir, même dans le noir, beaucoup d’espoir. »</a:t>
            </a:r>
            <a:br>
              <a:rPr lang="fr-FR" i="1" dirty="0"/>
            </a:br>
            <a:br>
              <a:rPr lang="fr-FR" i="1" dirty="0"/>
            </a:br>
            <a:r>
              <a:rPr lang="fr-FR" sz="2400" i="1" dirty="0" err="1"/>
              <a:t>Schen</a:t>
            </a:r>
            <a:r>
              <a:rPr lang="fr-FR" sz="2400" i="1" dirty="0"/>
              <a:t> </a:t>
            </a:r>
            <a:r>
              <a:rPr lang="fr-FR" sz="2400" i="1" dirty="0" err="1"/>
              <a:t>Achiba</a:t>
            </a:r>
            <a:r>
              <a:rPr lang="fr-FR" sz="2400" i="1" dirty="0"/>
              <a:t>, 8 ans, Hellemmes (59)</a:t>
            </a:r>
            <a:endParaRPr lang="fr-FR" i="1" dirty="0"/>
          </a:p>
        </p:txBody>
      </p:sp>
    </p:spTree>
    <p:extLst>
      <p:ext uri="{BB962C8B-B14F-4D97-AF65-F5344CB8AC3E}">
        <p14:creationId xmlns:p14="http://schemas.microsoft.com/office/powerpoint/2010/main" val="3831402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2158585" y="467581"/>
            <a:ext cx="9596184" cy="960000"/>
          </a:xfrm>
        </p:spPr>
        <p:txBody>
          <a:bodyPr>
            <a:normAutofit fontScale="90000"/>
          </a:bodyPr>
          <a:lstStyle/>
          <a:p>
            <a:pPr algn="r"/>
            <a:r>
              <a:rPr lang="fr-FR" dirty="0"/>
              <a:t>Bien-être et apprentissages : </a:t>
            </a:r>
            <a:br>
              <a:rPr lang="fr-FR" dirty="0"/>
            </a:br>
            <a:r>
              <a:rPr lang="fr-FR" dirty="0"/>
              <a:t>le levier des compétences psychosociales</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pic>
        <p:nvPicPr>
          <p:cNvPr id="2" name="Image 1"/>
          <p:cNvPicPr>
            <a:picLocks noChangeAspect="1"/>
          </p:cNvPicPr>
          <p:nvPr/>
        </p:nvPicPr>
        <p:blipFill>
          <a:blip r:embed="rId3"/>
          <a:stretch>
            <a:fillRect/>
          </a:stretch>
        </p:blipFill>
        <p:spPr>
          <a:xfrm>
            <a:off x="5983222" y="1693537"/>
            <a:ext cx="5894366" cy="4593211"/>
          </a:xfrm>
          <a:prstGeom prst="rect">
            <a:avLst/>
          </a:prstGeom>
          <a:ln>
            <a:solidFill>
              <a:schemeClr val="accent1"/>
            </a:solidFill>
          </a:ln>
        </p:spPr>
      </p:pic>
      <p:pic>
        <p:nvPicPr>
          <p:cNvPr id="3" name="Image 2"/>
          <p:cNvPicPr>
            <a:picLocks noChangeAspect="1"/>
          </p:cNvPicPr>
          <p:nvPr/>
        </p:nvPicPr>
        <p:blipFill>
          <a:blip r:embed="rId4"/>
          <a:stretch>
            <a:fillRect/>
          </a:stretch>
        </p:blipFill>
        <p:spPr>
          <a:xfrm>
            <a:off x="4337174" y="1994052"/>
            <a:ext cx="1348120" cy="810634"/>
          </a:xfrm>
          <a:prstGeom prst="rect">
            <a:avLst/>
          </a:prstGeom>
        </p:spPr>
      </p:pic>
      <p:sp>
        <p:nvSpPr>
          <p:cNvPr id="5" name="ZoneTexte 4"/>
          <p:cNvSpPr txBox="1"/>
          <p:nvPr/>
        </p:nvSpPr>
        <p:spPr>
          <a:xfrm>
            <a:off x="322718" y="1693538"/>
            <a:ext cx="4003768" cy="1477328"/>
          </a:xfrm>
          <a:prstGeom prst="rect">
            <a:avLst/>
          </a:prstGeom>
          <a:noFill/>
          <a:ln>
            <a:solidFill>
              <a:schemeClr val="accent1"/>
            </a:solidFill>
          </a:ln>
        </p:spPr>
        <p:txBody>
          <a:bodyPr wrap="square" rtlCol="0">
            <a:spAutoFit/>
          </a:bodyPr>
          <a:lstStyle/>
          <a:p>
            <a:r>
              <a:rPr lang="fr-FR" i="1" dirty="0"/>
              <a:t>Les CPS sont des compétences qui permettent de faire face aux défis de la vie quotidienne.</a:t>
            </a:r>
          </a:p>
          <a:p>
            <a:endParaRPr lang="fr-FR" dirty="0"/>
          </a:p>
          <a:p>
            <a:r>
              <a:rPr lang="fr-FR" dirty="0"/>
              <a:t>(définition OMS)</a:t>
            </a:r>
          </a:p>
        </p:txBody>
      </p:sp>
      <p:pic>
        <p:nvPicPr>
          <p:cNvPr id="6" name="Image 5"/>
          <p:cNvPicPr>
            <a:picLocks noChangeAspect="1"/>
          </p:cNvPicPr>
          <p:nvPr/>
        </p:nvPicPr>
        <p:blipFill>
          <a:blip r:embed="rId5"/>
          <a:stretch>
            <a:fillRect/>
          </a:stretch>
        </p:blipFill>
        <p:spPr>
          <a:xfrm>
            <a:off x="322718" y="3305423"/>
            <a:ext cx="5362575" cy="2981325"/>
          </a:xfrm>
          <a:prstGeom prst="rect">
            <a:avLst/>
          </a:prstGeom>
          <a:ln>
            <a:solidFill>
              <a:schemeClr val="accent1"/>
            </a:solidFill>
          </a:ln>
        </p:spPr>
      </p:pic>
    </p:spTree>
    <p:extLst>
      <p:ext uri="{BB962C8B-B14F-4D97-AF65-F5344CB8AC3E}">
        <p14:creationId xmlns:p14="http://schemas.microsoft.com/office/powerpoint/2010/main" val="2912580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pic>
        <p:nvPicPr>
          <p:cNvPr id="12" name="Image 11"/>
          <p:cNvPicPr>
            <a:picLocks noChangeAspect="1"/>
          </p:cNvPicPr>
          <p:nvPr/>
        </p:nvPicPr>
        <p:blipFill>
          <a:blip r:embed="rId3"/>
          <a:stretch>
            <a:fillRect/>
          </a:stretch>
        </p:blipFill>
        <p:spPr>
          <a:xfrm>
            <a:off x="878433" y="1618938"/>
            <a:ext cx="10315084" cy="4260058"/>
          </a:xfrm>
          <a:prstGeom prst="rect">
            <a:avLst/>
          </a:prstGeom>
        </p:spPr>
      </p:pic>
      <p:sp>
        <p:nvSpPr>
          <p:cNvPr id="13" name="Titre 9"/>
          <p:cNvSpPr>
            <a:spLocks noGrp="1"/>
          </p:cNvSpPr>
          <p:nvPr>
            <p:ph type="title"/>
          </p:nvPr>
        </p:nvSpPr>
        <p:spPr>
          <a:xfrm>
            <a:off x="2158585" y="467581"/>
            <a:ext cx="9596184" cy="960000"/>
          </a:xfrm>
        </p:spPr>
        <p:txBody>
          <a:bodyPr>
            <a:normAutofit/>
          </a:bodyPr>
          <a:lstStyle/>
          <a:p>
            <a:pPr algn="r"/>
            <a:r>
              <a:rPr lang="fr-FR" dirty="0"/>
              <a:t>Résultats des méta-analyses</a:t>
            </a:r>
          </a:p>
        </p:txBody>
      </p:sp>
    </p:spTree>
    <p:extLst>
      <p:ext uri="{BB962C8B-B14F-4D97-AF65-F5344CB8AC3E}">
        <p14:creationId xmlns:p14="http://schemas.microsoft.com/office/powerpoint/2010/main" val="1708983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fr-FR" dirty="0"/>
              <a:t>Objectifs de ce temps d’échanges</a:t>
            </a:r>
          </a:p>
        </p:txBody>
      </p:sp>
      <p:sp>
        <p:nvSpPr>
          <p:cNvPr id="4" name="Espace réservé du texte 3"/>
          <p:cNvSpPr>
            <a:spLocks noGrp="1"/>
          </p:cNvSpPr>
          <p:nvPr>
            <p:ph type="body" idx="1"/>
          </p:nvPr>
        </p:nvSpPr>
        <p:spPr/>
        <p:txBody>
          <a:bodyPr/>
          <a:lstStyle/>
          <a:p>
            <a:r>
              <a:rPr lang="fr-FR" dirty="0"/>
              <a:t>Soutien social</a:t>
            </a:r>
          </a:p>
        </p:txBody>
      </p:sp>
      <p:sp>
        <p:nvSpPr>
          <p:cNvPr id="5" name="Espace réservé du contenu 4"/>
          <p:cNvSpPr>
            <a:spLocks noGrp="1"/>
          </p:cNvSpPr>
          <p:nvPr>
            <p:ph sz="half" idx="2"/>
          </p:nvPr>
        </p:nvSpPr>
        <p:spPr>
          <a:xfrm>
            <a:off x="839788" y="2505075"/>
            <a:ext cx="5157787" cy="2012061"/>
          </a:xfrm>
          <a:solidFill>
            <a:schemeClr val="accent1">
              <a:lumMod val="20000"/>
              <a:lumOff val="80000"/>
            </a:schemeClr>
          </a:solidFill>
        </p:spPr>
        <p:txBody>
          <a:bodyPr/>
          <a:lstStyle/>
          <a:p>
            <a:r>
              <a:rPr lang="fr-FR" dirty="0"/>
              <a:t>Se retrouver, se reconnecter</a:t>
            </a:r>
          </a:p>
          <a:p>
            <a:r>
              <a:rPr lang="fr-FR" dirty="0"/>
              <a:t>Se rassurer</a:t>
            </a:r>
          </a:p>
          <a:p>
            <a:r>
              <a:rPr lang="fr-FR" dirty="0"/>
              <a:t>Echanger</a:t>
            </a:r>
          </a:p>
        </p:txBody>
      </p:sp>
      <p:sp>
        <p:nvSpPr>
          <p:cNvPr id="6" name="Espace réservé du texte 5"/>
          <p:cNvSpPr>
            <a:spLocks noGrp="1"/>
          </p:cNvSpPr>
          <p:nvPr>
            <p:ph type="body" sz="quarter" idx="3"/>
          </p:nvPr>
        </p:nvSpPr>
        <p:spPr/>
        <p:txBody>
          <a:bodyPr/>
          <a:lstStyle/>
          <a:p>
            <a:r>
              <a:rPr lang="fr-FR" dirty="0"/>
              <a:t>Soutien professionnel</a:t>
            </a:r>
          </a:p>
        </p:txBody>
      </p:sp>
      <p:sp>
        <p:nvSpPr>
          <p:cNvPr id="7" name="Espace réservé du contenu 6"/>
          <p:cNvSpPr>
            <a:spLocks noGrp="1"/>
          </p:cNvSpPr>
          <p:nvPr>
            <p:ph sz="quarter" idx="4"/>
          </p:nvPr>
        </p:nvSpPr>
        <p:spPr>
          <a:xfrm>
            <a:off x="6172200" y="2505075"/>
            <a:ext cx="5183188" cy="2012061"/>
          </a:xfrm>
          <a:solidFill>
            <a:schemeClr val="accent1">
              <a:lumMod val="20000"/>
              <a:lumOff val="80000"/>
            </a:schemeClr>
          </a:solidFill>
        </p:spPr>
        <p:txBody>
          <a:bodyPr/>
          <a:lstStyle/>
          <a:p>
            <a:r>
              <a:rPr lang="fr-FR" dirty="0"/>
              <a:t>Donner des repères</a:t>
            </a:r>
          </a:p>
          <a:p>
            <a:r>
              <a:rPr lang="fr-FR" dirty="0"/>
              <a:t>Donner des clés</a:t>
            </a:r>
          </a:p>
          <a:p>
            <a:r>
              <a:rPr lang="fr-FR" dirty="0"/>
              <a:t>Identifier les besoins</a:t>
            </a:r>
          </a:p>
        </p:txBody>
      </p:sp>
      <p:sp>
        <p:nvSpPr>
          <p:cNvPr id="8" name="Espace réservé du contenu 6"/>
          <p:cNvSpPr txBox="1">
            <a:spLocks/>
          </p:cNvSpPr>
          <p:nvPr/>
        </p:nvSpPr>
        <p:spPr>
          <a:xfrm>
            <a:off x="827088" y="4902453"/>
            <a:ext cx="10515600" cy="1315467"/>
          </a:xfrm>
          <a:prstGeom prst="rect">
            <a:avLst/>
          </a:prstGeom>
          <a:solidFill>
            <a:schemeClr val="accent5">
              <a:lumMod val="5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br>
              <a:rPr lang="fr-FR" b="1" dirty="0">
                <a:solidFill>
                  <a:schemeClr val="bg1"/>
                </a:solidFill>
              </a:rPr>
            </a:br>
            <a:r>
              <a:rPr lang="fr-FR" b="1" dirty="0">
                <a:solidFill>
                  <a:schemeClr val="bg1"/>
                </a:solidFill>
              </a:rPr>
              <a:t>Mieux être et mieux comprendre, pour mieux agir / mieux ré-agir</a:t>
            </a:r>
          </a:p>
        </p:txBody>
      </p:sp>
    </p:spTree>
    <p:extLst>
      <p:ext uri="{BB962C8B-B14F-4D97-AF65-F5344CB8AC3E}">
        <p14:creationId xmlns:p14="http://schemas.microsoft.com/office/powerpoint/2010/main" val="753641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pic>
        <p:nvPicPr>
          <p:cNvPr id="6" name="Image 5"/>
          <p:cNvPicPr>
            <a:picLocks noChangeAspect="1"/>
          </p:cNvPicPr>
          <p:nvPr/>
        </p:nvPicPr>
        <p:blipFill>
          <a:blip r:embed="rId3"/>
          <a:stretch>
            <a:fillRect/>
          </a:stretch>
        </p:blipFill>
        <p:spPr>
          <a:xfrm>
            <a:off x="1860326" y="1618938"/>
            <a:ext cx="8797163" cy="4205999"/>
          </a:xfrm>
          <a:prstGeom prst="rect">
            <a:avLst/>
          </a:prstGeom>
        </p:spPr>
      </p:pic>
      <p:sp>
        <p:nvSpPr>
          <p:cNvPr id="11" name="ZoneTexte 10"/>
          <p:cNvSpPr txBox="1"/>
          <p:nvPr/>
        </p:nvSpPr>
        <p:spPr>
          <a:xfrm>
            <a:off x="2316885" y="1202400"/>
            <a:ext cx="8182304" cy="369332"/>
          </a:xfrm>
          <a:prstGeom prst="rect">
            <a:avLst/>
          </a:prstGeom>
          <a:noFill/>
        </p:spPr>
        <p:txBody>
          <a:bodyPr wrap="square" rtlCol="0">
            <a:spAutoFit/>
          </a:bodyPr>
          <a:lstStyle/>
          <a:p>
            <a:r>
              <a:rPr lang="fr-FR" b="1" dirty="0"/>
              <a:t>Ce sont des </a:t>
            </a:r>
            <a:r>
              <a:rPr lang="fr-FR" b="1" dirty="0">
                <a:solidFill>
                  <a:srgbClr val="002060"/>
                </a:solidFill>
              </a:rPr>
              <a:t>compétences</a:t>
            </a:r>
            <a:r>
              <a:rPr lang="fr-FR" b="1" dirty="0"/>
              <a:t>, donc elles peuvent </a:t>
            </a:r>
            <a:r>
              <a:rPr lang="fr-FR" b="1" dirty="0">
                <a:solidFill>
                  <a:srgbClr val="002060"/>
                </a:solidFill>
              </a:rPr>
              <a:t>s’enseigner</a:t>
            </a:r>
            <a:r>
              <a:rPr lang="fr-FR" b="1" dirty="0"/>
              <a:t>, on peut les </a:t>
            </a:r>
            <a:r>
              <a:rPr lang="fr-FR" b="1" dirty="0">
                <a:solidFill>
                  <a:srgbClr val="002060"/>
                </a:solidFill>
              </a:rPr>
              <a:t>développer</a:t>
            </a:r>
            <a:r>
              <a:rPr lang="fr-FR" b="1" dirty="0"/>
              <a:t>. </a:t>
            </a:r>
          </a:p>
        </p:txBody>
      </p:sp>
    </p:spTree>
    <p:extLst>
      <p:ext uri="{BB962C8B-B14F-4D97-AF65-F5344CB8AC3E}">
        <p14:creationId xmlns:p14="http://schemas.microsoft.com/office/powerpoint/2010/main" val="1226809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2158584" y="365125"/>
            <a:ext cx="9195215" cy="943413"/>
          </a:xfrm>
        </p:spPr>
        <p:txBody>
          <a:bodyPr>
            <a:normAutofit fontScale="90000"/>
          </a:bodyPr>
          <a:lstStyle/>
          <a:p>
            <a:pPr algn="r"/>
            <a:r>
              <a:rPr lang="fr-FR" dirty="0"/>
              <a:t>Comment développer les CPS des élèves ?</a:t>
            </a:r>
          </a:p>
        </p:txBody>
      </p:sp>
      <p:sp>
        <p:nvSpPr>
          <p:cNvPr id="2" name="Espace réservé du contenu 1"/>
          <p:cNvSpPr>
            <a:spLocks noGrp="1"/>
          </p:cNvSpPr>
          <p:nvPr>
            <p:ph idx="1"/>
          </p:nvPr>
        </p:nvSpPr>
        <p:spPr>
          <a:xfrm>
            <a:off x="838200" y="1825625"/>
            <a:ext cx="7470228" cy="3723837"/>
          </a:xfrm>
          <a:ln>
            <a:solidFill>
              <a:schemeClr val="accent1"/>
            </a:solidFill>
          </a:ln>
        </p:spPr>
        <p:txBody>
          <a:bodyPr>
            <a:normAutofit lnSpcReduction="10000"/>
          </a:bodyPr>
          <a:lstStyle/>
          <a:p>
            <a:pPr>
              <a:buClr>
                <a:srgbClr val="002060"/>
              </a:buClr>
              <a:buFont typeface="Wingdings" panose="05000000000000000000" pitchFamily="2" charset="2"/>
              <a:buChar char="ü"/>
            </a:pPr>
            <a:r>
              <a:rPr lang="fr-FR" dirty="0"/>
              <a:t> Un adulte qui incarne des CPS développées</a:t>
            </a:r>
          </a:p>
          <a:p>
            <a:pPr>
              <a:buClr>
                <a:srgbClr val="002060"/>
              </a:buClr>
              <a:buFont typeface="Wingdings" panose="05000000000000000000" pitchFamily="2" charset="2"/>
              <a:buChar char="ü"/>
            </a:pPr>
            <a:r>
              <a:rPr lang="fr-FR" dirty="0"/>
              <a:t> Des temps dédiés</a:t>
            </a:r>
          </a:p>
          <a:p>
            <a:pPr>
              <a:buClr>
                <a:srgbClr val="002060"/>
              </a:buClr>
              <a:buFont typeface="Wingdings" panose="05000000000000000000" pitchFamily="2" charset="2"/>
              <a:buChar char="ü"/>
            </a:pPr>
            <a:r>
              <a:rPr lang="fr-FR" dirty="0"/>
              <a:t> Un apprentissage explicite</a:t>
            </a:r>
          </a:p>
          <a:p>
            <a:pPr>
              <a:buClr>
                <a:srgbClr val="002060"/>
              </a:buClr>
              <a:buFont typeface="Wingdings" panose="05000000000000000000" pitchFamily="2" charset="2"/>
              <a:buChar char="ü"/>
            </a:pPr>
            <a:r>
              <a:rPr lang="fr-FR" dirty="0"/>
              <a:t> Une progression structurée</a:t>
            </a:r>
          </a:p>
          <a:p>
            <a:pPr>
              <a:buClr>
                <a:srgbClr val="002060"/>
              </a:buClr>
              <a:buFont typeface="Wingdings" panose="05000000000000000000" pitchFamily="2" charset="2"/>
              <a:buChar char="ü"/>
            </a:pPr>
            <a:r>
              <a:rPr lang="fr-FR" dirty="0"/>
              <a:t> Des séances régulières</a:t>
            </a:r>
          </a:p>
          <a:p>
            <a:pPr>
              <a:buClr>
                <a:srgbClr val="002060"/>
              </a:buClr>
              <a:buFont typeface="Wingdings" panose="05000000000000000000" pitchFamily="2" charset="2"/>
              <a:buChar char="ü"/>
            </a:pPr>
            <a:r>
              <a:rPr lang="fr-FR" dirty="0"/>
              <a:t> Un ancrage disciplinaire, au sein de séquences d’apprentissage</a:t>
            </a:r>
          </a:p>
          <a:p>
            <a:pPr>
              <a:buClr>
                <a:srgbClr val="002060"/>
              </a:buClr>
              <a:buFont typeface="Wingdings" panose="05000000000000000000" pitchFamily="2" charset="2"/>
              <a:buChar char="ü"/>
            </a:pPr>
            <a:r>
              <a:rPr lang="fr-FR" dirty="0"/>
              <a:t> Une pédagogie active</a:t>
            </a: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pic>
        <p:nvPicPr>
          <p:cNvPr id="3" name="Image 2"/>
          <p:cNvPicPr>
            <a:picLocks noChangeAspect="1"/>
          </p:cNvPicPr>
          <p:nvPr/>
        </p:nvPicPr>
        <p:blipFill>
          <a:blip r:embed="rId3"/>
          <a:stretch>
            <a:fillRect/>
          </a:stretch>
        </p:blipFill>
        <p:spPr>
          <a:xfrm>
            <a:off x="8586548" y="1825625"/>
            <a:ext cx="2890749" cy="4351338"/>
          </a:xfrm>
          <a:prstGeom prst="rect">
            <a:avLst/>
          </a:prstGeom>
          <a:ln>
            <a:solidFill>
              <a:schemeClr val="accent1"/>
            </a:solidFill>
          </a:ln>
        </p:spPr>
      </p:pic>
      <p:sp>
        <p:nvSpPr>
          <p:cNvPr id="5" name="ZoneTexte 4"/>
          <p:cNvSpPr txBox="1"/>
          <p:nvPr/>
        </p:nvSpPr>
        <p:spPr>
          <a:xfrm>
            <a:off x="838200" y="5659821"/>
            <a:ext cx="7470228" cy="584775"/>
          </a:xfrm>
          <a:prstGeom prst="rect">
            <a:avLst/>
          </a:prstGeom>
          <a:solidFill>
            <a:schemeClr val="accent5">
              <a:lumMod val="50000"/>
            </a:schemeClr>
          </a:solidFill>
        </p:spPr>
        <p:txBody>
          <a:bodyPr wrap="square" rtlCol="0">
            <a:spAutoFit/>
          </a:bodyPr>
          <a:lstStyle/>
          <a:p>
            <a:pPr algn="ctr"/>
            <a:r>
              <a:rPr lang="fr-FR" sz="3200" dirty="0">
                <a:solidFill>
                  <a:schemeClr val="bg1"/>
                </a:solidFill>
              </a:rPr>
              <a:t>Enseigner les CPS = rendre visible l’invisible</a:t>
            </a:r>
          </a:p>
        </p:txBody>
      </p:sp>
      <p:sp>
        <p:nvSpPr>
          <p:cNvPr id="6" name="ZoneTexte 5"/>
          <p:cNvSpPr txBox="1"/>
          <p:nvPr/>
        </p:nvSpPr>
        <p:spPr>
          <a:xfrm>
            <a:off x="8765628" y="6244596"/>
            <a:ext cx="2299138" cy="369332"/>
          </a:xfrm>
          <a:prstGeom prst="rect">
            <a:avLst/>
          </a:prstGeom>
          <a:noFill/>
        </p:spPr>
        <p:txBody>
          <a:bodyPr wrap="square" rtlCol="0">
            <a:spAutoFit/>
          </a:bodyPr>
          <a:lstStyle/>
          <a:p>
            <a:r>
              <a:rPr lang="fr-FR" dirty="0"/>
              <a:t>Cf. page </a:t>
            </a:r>
            <a:r>
              <a:rPr lang="fr-FR" dirty="0" err="1"/>
              <a:t>éduscol</a:t>
            </a:r>
            <a:r>
              <a:rPr lang="fr-FR" dirty="0"/>
              <a:t> CPS</a:t>
            </a:r>
          </a:p>
        </p:txBody>
      </p:sp>
    </p:spTree>
    <p:extLst>
      <p:ext uri="{BB962C8B-B14F-4D97-AF65-F5344CB8AC3E}">
        <p14:creationId xmlns:p14="http://schemas.microsoft.com/office/powerpoint/2010/main" val="2645963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2158584" y="365125"/>
            <a:ext cx="9195215" cy="943413"/>
          </a:xfrm>
        </p:spPr>
        <p:txBody>
          <a:bodyPr>
            <a:normAutofit fontScale="90000"/>
          </a:bodyPr>
          <a:lstStyle/>
          <a:p>
            <a:pPr algn="r"/>
            <a:r>
              <a:rPr lang="fr-FR" dirty="0"/>
              <a:t>Un éclairage scientifique pour comprendre</a:t>
            </a:r>
          </a:p>
        </p:txBody>
      </p:sp>
      <p:sp>
        <p:nvSpPr>
          <p:cNvPr id="2" name="Espace réservé du contenu 1"/>
          <p:cNvSpPr>
            <a:spLocks noGrp="1"/>
          </p:cNvSpPr>
          <p:nvPr>
            <p:ph idx="1"/>
          </p:nvPr>
        </p:nvSpPr>
        <p:spPr>
          <a:xfrm>
            <a:off x="838200" y="2301766"/>
            <a:ext cx="10654862" cy="3949388"/>
          </a:xfrm>
          <a:ln>
            <a:solidFill>
              <a:schemeClr val="accent1"/>
            </a:solidFill>
          </a:ln>
        </p:spPr>
        <p:txBody>
          <a:bodyPr>
            <a:normAutofit fontScale="92500" lnSpcReduction="10000"/>
          </a:bodyPr>
          <a:lstStyle/>
          <a:p>
            <a:pPr>
              <a:buClr>
                <a:srgbClr val="002060"/>
              </a:buClr>
              <a:buFont typeface="Wingdings" panose="05000000000000000000" pitchFamily="2" charset="2"/>
              <a:buChar char="ü"/>
            </a:pPr>
            <a:r>
              <a:rPr lang="fr-FR" b="1" dirty="0">
                <a:solidFill>
                  <a:srgbClr val="002060"/>
                </a:solidFill>
              </a:rPr>
              <a:t>Stratégies émotionnelles </a:t>
            </a:r>
            <a:r>
              <a:rPr lang="fr-FR" dirty="0"/>
              <a:t>: acceptation et écoute de l’expérience émotionnelle, acceptation de ses émotions, auto-soutien émotionnel ; </a:t>
            </a:r>
          </a:p>
          <a:p>
            <a:pPr>
              <a:buClr>
                <a:srgbClr val="002060"/>
              </a:buClr>
              <a:buFont typeface="Wingdings" panose="05000000000000000000" pitchFamily="2" charset="2"/>
              <a:buChar char="ü"/>
            </a:pPr>
            <a:r>
              <a:rPr lang="fr-FR" b="1" dirty="0">
                <a:solidFill>
                  <a:srgbClr val="002060"/>
                </a:solidFill>
              </a:rPr>
              <a:t>Stratégies cognitives : </a:t>
            </a:r>
            <a:r>
              <a:rPr lang="fr-FR" dirty="0"/>
              <a:t>focalisation sur les points positifs, réévaluation cognitive de la situation par la relativisation, attention sur l’expérience présente ; </a:t>
            </a:r>
          </a:p>
          <a:p>
            <a:pPr>
              <a:buClr>
                <a:srgbClr val="002060"/>
              </a:buClr>
              <a:buFont typeface="Wingdings" panose="05000000000000000000" pitchFamily="2" charset="2"/>
              <a:buChar char="ü"/>
            </a:pPr>
            <a:r>
              <a:rPr lang="fr-FR" b="1" dirty="0">
                <a:solidFill>
                  <a:srgbClr val="002060"/>
                </a:solidFill>
              </a:rPr>
              <a:t>Stratégies psychocorporelles : </a:t>
            </a:r>
            <a:r>
              <a:rPr lang="fr-FR" dirty="0"/>
              <a:t>exercices de respiration et de relaxation, activités sensorielles de détente, activités physiques ; </a:t>
            </a:r>
          </a:p>
          <a:p>
            <a:pPr>
              <a:buClr>
                <a:srgbClr val="002060"/>
              </a:buClr>
              <a:buFont typeface="Wingdings" panose="05000000000000000000" pitchFamily="2" charset="2"/>
              <a:buChar char="ü"/>
            </a:pPr>
            <a:r>
              <a:rPr lang="fr-FR" b="1" dirty="0">
                <a:solidFill>
                  <a:srgbClr val="002060"/>
                </a:solidFill>
              </a:rPr>
              <a:t>Stratégies sociales : </a:t>
            </a:r>
            <a:r>
              <a:rPr lang="fr-FR" dirty="0"/>
              <a:t>partage des émotions agréables, soutien social ; </a:t>
            </a:r>
          </a:p>
          <a:p>
            <a:pPr>
              <a:buClr>
                <a:srgbClr val="002060"/>
              </a:buClr>
              <a:buFont typeface="Wingdings" panose="05000000000000000000" pitchFamily="2" charset="2"/>
              <a:buChar char="ü"/>
            </a:pPr>
            <a:r>
              <a:rPr lang="fr-FR" b="1" dirty="0">
                <a:solidFill>
                  <a:srgbClr val="002060"/>
                </a:solidFill>
              </a:rPr>
              <a:t>Stratégies comportementales et environnementales : </a:t>
            </a:r>
            <a:r>
              <a:rPr lang="fr-FR" dirty="0"/>
              <a:t>aménagement de l’environnement physique, contact avec la nature, résolution des problèmes.</a:t>
            </a: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sp>
        <p:nvSpPr>
          <p:cNvPr id="11" name="ZoneTexte 10"/>
          <p:cNvSpPr txBox="1"/>
          <p:nvPr/>
        </p:nvSpPr>
        <p:spPr>
          <a:xfrm>
            <a:off x="838200" y="1618938"/>
            <a:ext cx="10654862" cy="584775"/>
          </a:xfrm>
          <a:prstGeom prst="rect">
            <a:avLst/>
          </a:prstGeom>
          <a:solidFill>
            <a:schemeClr val="accent5">
              <a:lumMod val="50000"/>
            </a:schemeClr>
          </a:solidFill>
        </p:spPr>
        <p:txBody>
          <a:bodyPr wrap="square" rtlCol="0">
            <a:spAutoFit/>
          </a:bodyPr>
          <a:lstStyle/>
          <a:p>
            <a:pPr algn="ctr"/>
            <a:r>
              <a:rPr lang="fr-FR" sz="3200" dirty="0">
                <a:solidFill>
                  <a:schemeClr val="bg1"/>
                </a:solidFill>
              </a:rPr>
              <a:t>Des stratégies pour apprendre à réguler ses émotions</a:t>
            </a:r>
          </a:p>
        </p:txBody>
      </p:sp>
    </p:spTree>
    <p:extLst>
      <p:ext uri="{BB962C8B-B14F-4D97-AF65-F5344CB8AC3E}">
        <p14:creationId xmlns:p14="http://schemas.microsoft.com/office/powerpoint/2010/main" val="4207985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2158584" y="365125"/>
            <a:ext cx="9195215" cy="943413"/>
          </a:xfrm>
        </p:spPr>
        <p:txBody>
          <a:bodyPr>
            <a:normAutofit/>
          </a:bodyPr>
          <a:lstStyle/>
          <a:p>
            <a:pPr algn="r"/>
            <a:r>
              <a:rPr lang="fr-FR" dirty="0"/>
              <a:t>Un exemple de séance</a:t>
            </a: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3455276" y="6443389"/>
            <a:ext cx="5704490" cy="233636"/>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pic>
        <p:nvPicPr>
          <p:cNvPr id="7" name="Espace réservé du contenu 6"/>
          <p:cNvPicPr>
            <a:picLocks noGrp="1" noChangeAspect="1"/>
          </p:cNvPicPr>
          <p:nvPr>
            <p:ph idx="1"/>
          </p:nvPr>
        </p:nvPicPr>
        <p:blipFill rotWithShape="1">
          <a:blip r:embed="rId4"/>
          <a:srcRect b="16773"/>
          <a:stretch/>
        </p:blipFill>
        <p:spPr>
          <a:xfrm>
            <a:off x="4595648" y="1308538"/>
            <a:ext cx="6758152" cy="4916064"/>
          </a:xfrm>
          <a:prstGeom prst="rect">
            <a:avLst/>
          </a:prstGeom>
          <a:ln>
            <a:solidFill>
              <a:schemeClr val="accent1"/>
            </a:solidFill>
          </a:ln>
        </p:spPr>
      </p:pic>
      <p:sp>
        <p:nvSpPr>
          <p:cNvPr id="11" name="ZoneTexte 10"/>
          <p:cNvSpPr txBox="1"/>
          <p:nvPr/>
        </p:nvSpPr>
        <p:spPr>
          <a:xfrm>
            <a:off x="296873" y="1731064"/>
            <a:ext cx="4043855" cy="4493538"/>
          </a:xfrm>
          <a:prstGeom prst="rect">
            <a:avLst/>
          </a:prstGeom>
          <a:noFill/>
          <a:ln>
            <a:solidFill>
              <a:schemeClr val="accent1"/>
            </a:solidFill>
          </a:ln>
        </p:spPr>
        <p:txBody>
          <a:bodyPr wrap="square" rtlCol="0">
            <a:spAutoFit/>
          </a:bodyPr>
          <a:lstStyle/>
          <a:p>
            <a:r>
              <a:rPr lang="fr-FR" sz="2200" dirty="0"/>
              <a:t>« </a:t>
            </a:r>
            <a:r>
              <a:rPr lang="fr-FR" sz="2200" i="1" dirty="0"/>
              <a:t>Gérer ses émotions, notamment les émotions difficiles, nécessite, d’une part, de pouvoir modifier l’intensité et les conséquences des émotions désagréables telles que la colère, la tristesse et la peur afin de ne pas être submergé par elles et, d’autre part, de savoir porter attention aux émotions agréables telles que la joie, l’amour, l’enthousiasme </a:t>
            </a:r>
            <a:r>
              <a:rPr lang="fr-FR" sz="2200" dirty="0"/>
              <a:t>» </a:t>
            </a:r>
          </a:p>
          <a:p>
            <a:endParaRPr lang="fr-FR" sz="2200" dirty="0"/>
          </a:p>
          <a:p>
            <a:r>
              <a:rPr lang="fr-FR" sz="2200" dirty="0"/>
              <a:t>(Santé publique France, 2022). </a:t>
            </a:r>
          </a:p>
        </p:txBody>
      </p:sp>
    </p:spTree>
    <p:extLst>
      <p:ext uri="{BB962C8B-B14F-4D97-AF65-F5344CB8AC3E}">
        <p14:creationId xmlns:p14="http://schemas.microsoft.com/office/powerpoint/2010/main" val="2154709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2158584" y="365125"/>
            <a:ext cx="9195215" cy="943413"/>
          </a:xfrm>
        </p:spPr>
        <p:txBody>
          <a:bodyPr>
            <a:normAutofit fontScale="90000"/>
          </a:bodyPr>
          <a:lstStyle/>
          <a:p>
            <a:pPr algn="r"/>
            <a:r>
              <a:rPr lang="fr-FR" dirty="0"/>
              <a:t>Un exemple de séance CPS / EPS / Sciences</a:t>
            </a: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3455276" y="6443389"/>
            <a:ext cx="5704490" cy="233636"/>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sp>
        <p:nvSpPr>
          <p:cNvPr id="11" name="ZoneTexte 10"/>
          <p:cNvSpPr txBox="1"/>
          <p:nvPr/>
        </p:nvSpPr>
        <p:spPr>
          <a:xfrm>
            <a:off x="296873" y="1924229"/>
            <a:ext cx="11056926" cy="3816429"/>
          </a:xfrm>
          <a:prstGeom prst="rect">
            <a:avLst/>
          </a:prstGeom>
          <a:noFill/>
          <a:ln>
            <a:solidFill>
              <a:schemeClr val="accent1"/>
            </a:solidFill>
          </a:ln>
        </p:spPr>
        <p:txBody>
          <a:bodyPr wrap="square" rtlCol="0">
            <a:spAutoFit/>
          </a:bodyPr>
          <a:lstStyle/>
          <a:p>
            <a:r>
              <a:rPr lang="fr-FR" sz="2200" b="1" dirty="0">
                <a:solidFill>
                  <a:srgbClr val="002060"/>
                </a:solidFill>
              </a:rPr>
              <a:t>Etape 1 : </a:t>
            </a:r>
            <a:r>
              <a:rPr lang="fr-FR" sz="2200" dirty="0"/>
              <a:t>lors d’une séance d’EPS, observer ses muscles quand on bouge et les comparer quand ils sont au repos (écrire ou dire ce qu’on observe). </a:t>
            </a:r>
          </a:p>
          <a:p>
            <a:r>
              <a:rPr lang="fr-FR" sz="2200" b="1" dirty="0">
                <a:solidFill>
                  <a:srgbClr val="002060"/>
                </a:solidFill>
              </a:rPr>
              <a:t>Etape 2 : </a:t>
            </a:r>
            <a:r>
              <a:rPr lang="fr-FR" sz="2200" dirty="0"/>
              <a:t>apport de vocabulaire muscle contracté (court, dur, gros), relâché (long, mou)…</a:t>
            </a:r>
          </a:p>
          <a:p>
            <a:r>
              <a:rPr lang="fr-FR" sz="2200" b="1" dirty="0">
                <a:solidFill>
                  <a:srgbClr val="002060"/>
                </a:solidFill>
              </a:rPr>
              <a:t>Etape 3 : </a:t>
            </a:r>
            <a:r>
              <a:rPr lang="fr-FR" sz="2200" dirty="0"/>
              <a:t>trouver des situations de la vie dans lesquelles les muscles se contractent / se relâchent (quand on a peur, quand on dort, quand on court…). Faire le lien entre les émotions agréables et désagréables (ex : l’envie de fuir quand on a peur).</a:t>
            </a:r>
          </a:p>
          <a:p>
            <a:r>
              <a:rPr lang="fr-FR" sz="2200" b="1" dirty="0">
                <a:solidFill>
                  <a:srgbClr val="002060"/>
                </a:solidFill>
              </a:rPr>
              <a:t>Etape 4 : </a:t>
            </a:r>
            <a:r>
              <a:rPr lang="fr-FR" sz="2200" dirty="0"/>
              <a:t>jouer à contracter puis relâcher volontairement ses muscles plusieurs fois. (ex : permet les poings, serrer les jambes…). Observer ses sensations. (ex : quand on relâche, ça picote, c’est chaud, c’est léger, c’est agréable…). Accepter toutes les réponses. </a:t>
            </a:r>
          </a:p>
          <a:p>
            <a:r>
              <a:rPr lang="fr-FR" sz="2200" b="1" dirty="0">
                <a:solidFill>
                  <a:srgbClr val="002060"/>
                </a:solidFill>
              </a:rPr>
              <a:t>Etape 5 : </a:t>
            </a:r>
            <a:r>
              <a:rPr lang="fr-FR" sz="2200" dirty="0"/>
              <a:t>expliquer que la sensation agréable au moment du relâchement pour être utilisée pour lutter contre le stress et apprendre et à réguler ses émotions. </a:t>
            </a:r>
          </a:p>
        </p:txBody>
      </p:sp>
    </p:spTree>
    <p:extLst>
      <p:ext uri="{BB962C8B-B14F-4D97-AF65-F5344CB8AC3E}">
        <p14:creationId xmlns:p14="http://schemas.microsoft.com/office/powerpoint/2010/main" val="14002046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2158584" y="365125"/>
            <a:ext cx="9195215" cy="943413"/>
          </a:xfrm>
        </p:spPr>
        <p:txBody>
          <a:bodyPr>
            <a:normAutofit/>
          </a:bodyPr>
          <a:lstStyle/>
          <a:p>
            <a:pPr algn="r"/>
            <a:r>
              <a:rPr lang="fr-FR" dirty="0"/>
              <a:t>Conclusion</a:t>
            </a: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3455276" y="6443389"/>
            <a:ext cx="5704490" cy="233636"/>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sp>
        <p:nvSpPr>
          <p:cNvPr id="11" name="ZoneTexte 10"/>
          <p:cNvSpPr txBox="1"/>
          <p:nvPr/>
        </p:nvSpPr>
        <p:spPr>
          <a:xfrm>
            <a:off x="6668813" y="1752305"/>
            <a:ext cx="5265683" cy="4154984"/>
          </a:xfrm>
          <a:prstGeom prst="rect">
            <a:avLst/>
          </a:prstGeom>
          <a:noFill/>
          <a:ln>
            <a:solidFill>
              <a:schemeClr val="accent1"/>
            </a:solidFill>
          </a:ln>
        </p:spPr>
        <p:txBody>
          <a:bodyPr wrap="square" rtlCol="0">
            <a:spAutoFit/>
          </a:bodyPr>
          <a:lstStyle/>
          <a:p>
            <a:r>
              <a:rPr lang="fr-FR" sz="2200" b="1" dirty="0">
                <a:solidFill>
                  <a:srgbClr val="002060"/>
                </a:solidFill>
              </a:rPr>
              <a:t>L’Ecole est un lieu d’apprentissage, pas un lieu de soin.</a:t>
            </a:r>
          </a:p>
          <a:p>
            <a:endParaRPr lang="fr-FR" sz="2200" b="1" dirty="0">
              <a:solidFill>
                <a:srgbClr val="002060"/>
              </a:solidFill>
            </a:endParaRPr>
          </a:p>
          <a:p>
            <a:r>
              <a:rPr lang="fr-FR" sz="2200" b="1" dirty="0">
                <a:solidFill>
                  <a:srgbClr val="002060"/>
                </a:solidFill>
              </a:rPr>
              <a:t>Le bien-être est une condition préalable pour bien apprendre, mais la reprise des apprentissages peut aussi agir comme facteur de protection et favoriser le bien-être. </a:t>
            </a:r>
          </a:p>
          <a:p>
            <a:endParaRPr lang="fr-FR" sz="2200" b="1" dirty="0">
              <a:solidFill>
                <a:srgbClr val="002060"/>
              </a:solidFill>
            </a:endParaRPr>
          </a:p>
          <a:p>
            <a:r>
              <a:rPr lang="fr-FR" sz="2200" b="1" dirty="0">
                <a:solidFill>
                  <a:srgbClr val="002060"/>
                </a:solidFill>
              </a:rPr>
              <a:t>Chaque membre de la communauté éducative joue son rôle et apporte son expertise à son niveau.</a:t>
            </a:r>
          </a:p>
        </p:txBody>
      </p:sp>
      <p:pic>
        <p:nvPicPr>
          <p:cNvPr id="2" name="Image 1"/>
          <p:cNvPicPr>
            <a:picLocks noChangeAspect="1"/>
          </p:cNvPicPr>
          <p:nvPr/>
        </p:nvPicPr>
        <p:blipFill>
          <a:blip r:embed="rId4"/>
          <a:stretch>
            <a:fillRect/>
          </a:stretch>
        </p:blipFill>
        <p:spPr>
          <a:xfrm>
            <a:off x="240762" y="1324304"/>
            <a:ext cx="6428051" cy="4668071"/>
          </a:xfrm>
          <a:prstGeom prst="rect">
            <a:avLst/>
          </a:prstGeom>
        </p:spPr>
      </p:pic>
    </p:spTree>
    <p:extLst>
      <p:ext uri="{BB962C8B-B14F-4D97-AF65-F5344CB8AC3E}">
        <p14:creationId xmlns:p14="http://schemas.microsoft.com/office/powerpoint/2010/main" val="561792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7409793" y="276225"/>
            <a:ext cx="4344975" cy="960000"/>
          </a:xfrm>
        </p:spPr>
        <p:txBody>
          <a:bodyPr>
            <a:normAutofit/>
          </a:bodyPr>
          <a:lstStyle/>
          <a:p>
            <a:r>
              <a:rPr lang="fr-FR" dirty="0"/>
              <a:t>Temps d’échanges</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2880" y="1408562"/>
            <a:ext cx="6248775" cy="4165850"/>
          </a:xfrm>
          <a:prstGeom prst="rect">
            <a:avLst/>
          </a:prstGeom>
        </p:spPr>
      </p:pic>
    </p:spTree>
    <p:extLst>
      <p:ext uri="{BB962C8B-B14F-4D97-AF65-F5344CB8AC3E}">
        <p14:creationId xmlns:p14="http://schemas.microsoft.com/office/powerpoint/2010/main" val="3213612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fr-FR" dirty="0"/>
              <a:t>L’appui par des ressources</a:t>
            </a:r>
          </a:p>
        </p:txBody>
      </p:sp>
      <p:sp>
        <p:nvSpPr>
          <p:cNvPr id="4" name="Espace réservé du texte 3"/>
          <p:cNvSpPr>
            <a:spLocks noGrp="1"/>
          </p:cNvSpPr>
          <p:nvPr>
            <p:ph type="body" idx="1"/>
          </p:nvPr>
        </p:nvSpPr>
        <p:spPr>
          <a:xfrm>
            <a:off x="839788" y="1681163"/>
            <a:ext cx="3000693" cy="823912"/>
          </a:xfrm>
        </p:spPr>
        <p:txBody>
          <a:bodyPr/>
          <a:lstStyle/>
          <a:p>
            <a:r>
              <a:rPr lang="fr-FR" dirty="0"/>
              <a:t>Les visioconférences</a:t>
            </a:r>
          </a:p>
        </p:txBody>
      </p:sp>
      <p:sp>
        <p:nvSpPr>
          <p:cNvPr id="5" name="Espace réservé du contenu 4"/>
          <p:cNvSpPr>
            <a:spLocks noGrp="1"/>
          </p:cNvSpPr>
          <p:nvPr>
            <p:ph sz="half" idx="2"/>
          </p:nvPr>
        </p:nvSpPr>
        <p:spPr>
          <a:xfrm>
            <a:off x="839789" y="2505075"/>
            <a:ext cx="3000692" cy="2012061"/>
          </a:xfrm>
          <a:solidFill>
            <a:schemeClr val="accent1">
              <a:lumMod val="20000"/>
              <a:lumOff val="80000"/>
            </a:schemeClr>
          </a:solidFill>
        </p:spPr>
        <p:txBody>
          <a:bodyPr/>
          <a:lstStyle/>
          <a:p>
            <a:pPr marL="0" indent="0">
              <a:buNone/>
            </a:pPr>
            <a:r>
              <a:rPr lang="fr-FR" dirty="0"/>
              <a:t>Un temps de présentation et d’échanges en synchrone</a:t>
            </a:r>
          </a:p>
        </p:txBody>
      </p:sp>
      <p:sp>
        <p:nvSpPr>
          <p:cNvPr id="6" name="Espace réservé du texte 5"/>
          <p:cNvSpPr>
            <a:spLocks noGrp="1"/>
          </p:cNvSpPr>
          <p:nvPr>
            <p:ph type="body" sz="quarter" idx="3"/>
          </p:nvPr>
        </p:nvSpPr>
        <p:spPr>
          <a:xfrm>
            <a:off x="8229598" y="1681163"/>
            <a:ext cx="3125789" cy="823912"/>
          </a:xfrm>
        </p:spPr>
        <p:txBody>
          <a:bodyPr/>
          <a:lstStyle/>
          <a:p>
            <a:r>
              <a:rPr lang="fr-FR" dirty="0"/>
              <a:t>Les livrets</a:t>
            </a:r>
          </a:p>
        </p:txBody>
      </p:sp>
      <p:sp>
        <p:nvSpPr>
          <p:cNvPr id="7" name="Espace réservé du contenu 6"/>
          <p:cNvSpPr>
            <a:spLocks noGrp="1"/>
          </p:cNvSpPr>
          <p:nvPr>
            <p:ph sz="quarter" idx="4"/>
          </p:nvPr>
        </p:nvSpPr>
        <p:spPr>
          <a:xfrm>
            <a:off x="8229600" y="2505075"/>
            <a:ext cx="3125788" cy="2012061"/>
          </a:xfrm>
          <a:solidFill>
            <a:schemeClr val="accent1">
              <a:lumMod val="20000"/>
              <a:lumOff val="80000"/>
            </a:schemeClr>
          </a:solidFill>
        </p:spPr>
        <p:txBody>
          <a:bodyPr>
            <a:normAutofit/>
          </a:bodyPr>
          <a:lstStyle/>
          <a:p>
            <a:pPr marL="0" indent="0">
              <a:buNone/>
            </a:pPr>
            <a:r>
              <a:rPr lang="fr-FR" dirty="0"/>
              <a:t>Des livrets pour une rentrée à personnaliser « clé en main » mais avec votre expertise</a:t>
            </a:r>
          </a:p>
        </p:txBody>
      </p:sp>
      <p:sp>
        <p:nvSpPr>
          <p:cNvPr id="8" name="Espace réservé du contenu 6"/>
          <p:cNvSpPr txBox="1">
            <a:spLocks/>
          </p:cNvSpPr>
          <p:nvPr/>
        </p:nvSpPr>
        <p:spPr>
          <a:xfrm>
            <a:off x="827088" y="4902453"/>
            <a:ext cx="10515600" cy="1315467"/>
          </a:xfrm>
          <a:prstGeom prst="rect">
            <a:avLst/>
          </a:prstGeom>
          <a:solidFill>
            <a:schemeClr val="accent5">
              <a:lumMod val="5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br>
              <a:rPr lang="fr-FR" b="1" dirty="0">
                <a:solidFill>
                  <a:schemeClr val="bg1"/>
                </a:solidFill>
              </a:rPr>
            </a:br>
            <a:r>
              <a:rPr lang="fr-FR" b="1" dirty="0">
                <a:solidFill>
                  <a:schemeClr val="bg1"/>
                </a:solidFill>
              </a:rPr>
              <a:t>Les ressources sont ce que vous en ferez : ce sont VOS ressources</a:t>
            </a:r>
          </a:p>
        </p:txBody>
      </p:sp>
      <p:sp>
        <p:nvSpPr>
          <p:cNvPr id="9" name="Espace réservé du contenu 4"/>
          <p:cNvSpPr txBox="1">
            <a:spLocks/>
          </p:cNvSpPr>
          <p:nvPr/>
        </p:nvSpPr>
        <p:spPr>
          <a:xfrm>
            <a:off x="4534694" y="2505074"/>
            <a:ext cx="3000692" cy="2012061"/>
          </a:xfrm>
          <a:prstGeom prst="rect">
            <a:avLst/>
          </a:prstGeom>
          <a:solidFill>
            <a:schemeClr val="accent1">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dirty="0"/>
              <a:t>6 capsules vidéos et une scénarisation pour apprendre et réfléchir en équipe</a:t>
            </a:r>
          </a:p>
        </p:txBody>
      </p:sp>
      <p:sp>
        <p:nvSpPr>
          <p:cNvPr id="10" name="Espace réservé du texte 5"/>
          <p:cNvSpPr txBox="1">
            <a:spLocks/>
          </p:cNvSpPr>
          <p:nvPr/>
        </p:nvSpPr>
        <p:spPr>
          <a:xfrm>
            <a:off x="4472145" y="1664049"/>
            <a:ext cx="3125789"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dirty="0"/>
              <a:t>Les capsules</a:t>
            </a:r>
          </a:p>
        </p:txBody>
      </p:sp>
    </p:spTree>
    <p:extLst>
      <p:ext uri="{BB962C8B-B14F-4D97-AF65-F5344CB8AC3E}">
        <p14:creationId xmlns:p14="http://schemas.microsoft.com/office/powerpoint/2010/main" val="1616164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fr-FR" dirty="0"/>
              <a:t>Les capsules</a:t>
            </a:r>
          </a:p>
        </p:txBody>
      </p:sp>
      <p:graphicFrame>
        <p:nvGraphicFramePr>
          <p:cNvPr id="14" name="Diagramme 13"/>
          <p:cNvGraphicFramePr/>
          <p:nvPr>
            <p:extLst>
              <p:ext uri="{D42A27DB-BD31-4B8C-83A1-F6EECF244321}">
                <p14:modId xmlns:p14="http://schemas.microsoft.com/office/powerpoint/2010/main" val="4220837342"/>
              </p:ext>
            </p:extLst>
          </p:nvPr>
        </p:nvGraphicFramePr>
        <p:xfrm>
          <a:off x="239776" y="1207008"/>
          <a:ext cx="6855968" cy="52294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ZoneTexte 14"/>
          <p:cNvSpPr txBox="1"/>
          <p:nvPr/>
        </p:nvSpPr>
        <p:spPr>
          <a:xfrm>
            <a:off x="1213945" y="583324"/>
            <a:ext cx="2033752" cy="461665"/>
          </a:xfrm>
          <a:prstGeom prst="rect">
            <a:avLst/>
          </a:prstGeom>
          <a:noFill/>
        </p:spPr>
        <p:txBody>
          <a:bodyPr wrap="square" rtlCol="0">
            <a:spAutoFit/>
          </a:bodyPr>
          <a:lstStyle/>
          <a:p>
            <a:pPr algn="ctr"/>
            <a:r>
              <a:rPr lang="fr-FR" sz="2400" b="1" dirty="0"/>
              <a:t>Cn2r</a:t>
            </a:r>
            <a:endParaRPr lang="fr-FR" b="1" dirty="0"/>
          </a:p>
        </p:txBody>
      </p:sp>
      <p:sp>
        <p:nvSpPr>
          <p:cNvPr id="16" name="ZoneTexte 15"/>
          <p:cNvSpPr txBox="1"/>
          <p:nvPr/>
        </p:nvSpPr>
        <p:spPr>
          <a:xfrm>
            <a:off x="4063836" y="601401"/>
            <a:ext cx="2033752" cy="461665"/>
          </a:xfrm>
          <a:prstGeom prst="rect">
            <a:avLst/>
          </a:prstGeom>
          <a:noFill/>
        </p:spPr>
        <p:txBody>
          <a:bodyPr wrap="square" rtlCol="0">
            <a:spAutoFit/>
          </a:bodyPr>
          <a:lstStyle/>
          <a:p>
            <a:pPr algn="ctr"/>
            <a:r>
              <a:rPr lang="fr-FR" sz="2400" b="1" dirty="0"/>
              <a:t>DGESCO</a:t>
            </a:r>
            <a:endParaRPr lang="fr-FR" b="1" dirty="0"/>
          </a:p>
        </p:txBody>
      </p:sp>
      <p:pic>
        <p:nvPicPr>
          <p:cNvPr id="17" name="Image 16"/>
          <p:cNvPicPr>
            <a:picLocks noChangeAspect="1"/>
          </p:cNvPicPr>
          <p:nvPr/>
        </p:nvPicPr>
        <p:blipFill>
          <a:blip r:embed="rId8"/>
          <a:stretch>
            <a:fillRect/>
          </a:stretch>
        </p:blipFill>
        <p:spPr>
          <a:xfrm>
            <a:off x="6662596" y="2144110"/>
            <a:ext cx="5324335" cy="2765124"/>
          </a:xfrm>
          <a:prstGeom prst="rect">
            <a:avLst/>
          </a:prstGeom>
        </p:spPr>
      </p:pic>
    </p:spTree>
    <p:extLst>
      <p:ext uri="{BB962C8B-B14F-4D97-AF65-F5344CB8AC3E}">
        <p14:creationId xmlns:p14="http://schemas.microsoft.com/office/powerpoint/2010/main" val="2100606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fr-FR" dirty="0"/>
              <a:t>Les livrets</a:t>
            </a:r>
          </a:p>
        </p:txBody>
      </p:sp>
      <p:pic>
        <p:nvPicPr>
          <p:cNvPr id="5" name="Image 4"/>
          <p:cNvPicPr>
            <a:picLocks noChangeAspect="1"/>
          </p:cNvPicPr>
          <p:nvPr/>
        </p:nvPicPr>
        <p:blipFill>
          <a:blip r:embed="rId3"/>
          <a:stretch>
            <a:fillRect/>
          </a:stretch>
        </p:blipFill>
        <p:spPr>
          <a:xfrm>
            <a:off x="839788" y="1027906"/>
            <a:ext cx="3694616" cy="5046936"/>
          </a:xfrm>
          <a:prstGeom prst="rect">
            <a:avLst/>
          </a:prstGeom>
        </p:spPr>
      </p:pic>
      <p:pic>
        <p:nvPicPr>
          <p:cNvPr id="6" name="Image 5"/>
          <p:cNvPicPr>
            <a:picLocks noChangeAspect="1"/>
          </p:cNvPicPr>
          <p:nvPr/>
        </p:nvPicPr>
        <p:blipFill>
          <a:blip r:embed="rId4"/>
          <a:stretch>
            <a:fillRect/>
          </a:stretch>
        </p:blipFill>
        <p:spPr>
          <a:xfrm>
            <a:off x="4959950" y="1027906"/>
            <a:ext cx="3610501" cy="5046936"/>
          </a:xfrm>
          <a:prstGeom prst="rect">
            <a:avLst/>
          </a:prstGeom>
        </p:spPr>
      </p:pic>
      <p:sp>
        <p:nvSpPr>
          <p:cNvPr id="7" name="ZoneTexte 6"/>
          <p:cNvSpPr txBox="1"/>
          <p:nvPr/>
        </p:nvSpPr>
        <p:spPr>
          <a:xfrm>
            <a:off x="9017876" y="1876097"/>
            <a:ext cx="2337512" cy="3139321"/>
          </a:xfrm>
          <a:prstGeom prst="rect">
            <a:avLst/>
          </a:prstGeom>
          <a:noFill/>
        </p:spPr>
        <p:txBody>
          <a:bodyPr wrap="square" rtlCol="0">
            <a:spAutoFit/>
          </a:bodyPr>
          <a:lstStyle/>
          <a:p>
            <a:pPr marL="285750" indent="-285750">
              <a:buFontTx/>
              <a:buChar char="-"/>
            </a:pPr>
            <a:r>
              <a:rPr lang="fr-FR" dirty="0"/>
              <a:t>Préparer la journée de pré-rentrée</a:t>
            </a:r>
          </a:p>
          <a:p>
            <a:pPr marL="285750" indent="-285750">
              <a:buFontTx/>
              <a:buChar char="-"/>
            </a:pPr>
            <a:r>
              <a:rPr lang="fr-FR" dirty="0"/>
              <a:t>Propositions pour accueillir les élèves le jour de la rentrée</a:t>
            </a:r>
          </a:p>
          <a:p>
            <a:pPr marL="285750" indent="-285750">
              <a:buFontTx/>
              <a:buChar char="-"/>
            </a:pPr>
            <a:r>
              <a:rPr lang="fr-FR" dirty="0"/>
              <a:t>Ressources pédagogiques disciplinaires avec des adaptations aux contraintes matérielles</a:t>
            </a:r>
          </a:p>
        </p:txBody>
      </p:sp>
    </p:spTree>
    <p:extLst>
      <p:ext uri="{BB962C8B-B14F-4D97-AF65-F5344CB8AC3E}">
        <p14:creationId xmlns:p14="http://schemas.microsoft.com/office/powerpoint/2010/main" val="3937002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fr-FR" dirty="0"/>
              <a:t>Les livrets (annexe)</a:t>
            </a:r>
          </a:p>
        </p:txBody>
      </p:sp>
      <p:pic>
        <p:nvPicPr>
          <p:cNvPr id="3" name="Image 2"/>
          <p:cNvPicPr>
            <a:picLocks noChangeAspect="1"/>
          </p:cNvPicPr>
          <p:nvPr/>
        </p:nvPicPr>
        <p:blipFill>
          <a:blip r:embed="rId3"/>
          <a:stretch>
            <a:fillRect/>
          </a:stretch>
        </p:blipFill>
        <p:spPr>
          <a:xfrm>
            <a:off x="1104572" y="539806"/>
            <a:ext cx="5363576" cy="5495924"/>
          </a:xfrm>
          <a:prstGeom prst="rect">
            <a:avLst/>
          </a:prstGeom>
        </p:spPr>
      </p:pic>
      <p:sp>
        <p:nvSpPr>
          <p:cNvPr id="4" name="ZoneTexte 3"/>
          <p:cNvSpPr txBox="1"/>
          <p:nvPr/>
        </p:nvSpPr>
        <p:spPr>
          <a:xfrm>
            <a:off x="7504387" y="2112579"/>
            <a:ext cx="3389586" cy="2862322"/>
          </a:xfrm>
          <a:prstGeom prst="rect">
            <a:avLst/>
          </a:prstGeom>
          <a:noFill/>
        </p:spPr>
        <p:txBody>
          <a:bodyPr wrap="square" rtlCol="0">
            <a:spAutoFit/>
          </a:bodyPr>
          <a:lstStyle/>
          <a:p>
            <a:r>
              <a:rPr lang="fr-FR" dirty="0"/>
              <a:t>EN ANNEXE : Comment créer les conditions du retour des élèves dans les apprentissages ?</a:t>
            </a:r>
          </a:p>
          <a:p>
            <a:endParaRPr lang="fr-FR" dirty="0"/>
          </a:p>
          <a:p>
            <a:r>
              <a:rPr lang="fr-FR" i="1" dirty="0"/>
              <a:t>“L’urgence est de redonner à tous les enfants l’envie d’aller à l’école pour qu’ils retrouvent leurs copains et renouent avec une vie sociale.”</a:t>
            </a:r>
          </a:p>
          <a:p>
            <a:r>
              <a:rPr lang="fr-FR" dirty="0"/>
              <a:t>Hélène ROMANO</a:t>
            </a:r>
          </a:p>
        </p:txBody>
      </p:sp>
    </p:spTree>
    <p:extLst>
      <p:ext uri="{BB962C8B-B14F-4D97-AF65-F5344CB8AC3E}">
        <p14:creationId xmlns:p14="http://schemas.microsoft.com/office/powerpoint/2010/main" val="998349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5344510" y="596486"/>
            <a:ext cx="6501465" cy="960000"/>
          </a:xfrm>
        </p:spPr>
        <p:txBody>
          <a:bodyPr>
            <a:normAutofit/>
          </a:bodyPr>
          <a:lstStyle/>
          <a:p>
            <a:r>
              <a:rPr lang="fr-FR" dirty="0"/>
              <a:t>Comprendre ce qui se joue</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sp>
        <p:nvSpPr>
          <p:cNvPr id="11" name="ZoneTexte 10">
            <a:extLst>
              <a:ext uri="{FF2B5EF4-FFF2-40B4-BE49-F238E27FC236}">
                <a16:creationId xmlns:a16="http://schemas.microsoft.com/office/drawing/2014/main" id="{ECBD0FAF-1F81-457B-A357-099E42EB9009}"/>
              </a:ext>
            </a:extLst>
          </p:cNvPr>
          <p:cNvSpPr txBox="1"/>
          <p:nvPr/>
        </p:nvSpPr>
        <p:spPr>
          <a:xfrm>
            <a:off x="632446" y="1736363"/>
            <a:ext cx="6421497" cy="3785652"/>
          </a:xfrm>
          <a:prstGeom prst="rect">
            <a:avLst/>
          </a:prstGeom>
          <a:noFill/>
        </p:spPr>
        <p:txBody>
          <a:bodyPr wrap="square">
            <a:spAutoFit/>
          </a:bodyPr>
          <a:lstStyle/>
          <a:p>
            <a:pPr marR="0" lvl="0" algn="just" defTabSz="914400" eaLnBrk="1" fontAlgn="auto" latinLnBrk="0" hangingPunct="1">
              <a:lnSpc>
                <a:spcPct val="100000"/>
              </a:lnSpc>
              <a:spcBef>
                <a:spcPts val="0"/>
              </a:spcBef>
              <a:spcAft>
                <a:spcPts val="0"/>
              </a:spcAft>
              <a:buClrTx/>
              <a:buSzTx/>
              <a:tabLst/>
              <a:defRPr/>
            </a:pPr>
            <a:r>
              <a:rPr kumimoji="0" lang="fr-FR" sz="2000" b="1" i="0" strike="noStrike" kern="0" cap="none" spc="0" normalizeH="0" baseline="0" noProof="0" dirty="0">
                <a:ln>
                  <a:noFill/>
                </a:ln>
                <a:solidFill>
                  <a:prstClr val="black"/>
                </a:solidFill>
                <a:effectLst/>
                <a:uLnTx/>
                <a:uFillTx/>
                <a:latin typeface="Calibri"/>
                <a:ea typeface="+mn-lt"/>
                <a:cs typeface="Calibri"/>
              </a:rPr>
              <a:t>Une crise </a:t>
            </a:r>
            <a:r>
              <a:rPr kumimoji="0" lang="fr-FR" sz="2000" b="0" i="0" u="none" strike="noStrike" kern="0" cap="none" spc="0" normalizeH="0" baseline="0" noProof="0" dirty="0">
                <a:ln>
                  <a:noFill/>
                </a:ln>
                <a:solidFill>
                  <a:prstClr val="black"/>
                </a:solidFill>
                <a:effectLst/>
                <a:uLnTx/>
                <a:uFillTx/>
                <a:latin typeface="Calibri"/>
                <a:ea typeface="+mn-lt"/>
                <a:cs typeface="Calibri"/>
              </a:rPr>
              <a:t>est tout événement qui survient brusquement, qui provoque une déstabilisation d’une organisation de l’établissement et qui s’accompagne d’une forte charge émotionnelle faisant perdre à l’établissement ses repères et son fonctionnement. </a:t>
            </a:r>
          </a:p>
          <a:p>
            <a:pPr marR="0" lvl="0" algn="just" defTabSz="914400" eaLnBrk="1" fontAlgn="auto" latinLnBrk="0" hangingPunct="1">
              <a:lnSpc>
                <a:spcPct val="100000"/>
              </a:lnSpc>
              <a:spcBef>
                <a:spcPts val="0"/>
              </a:spcBef>
              <a:spcAft>
                <a:spcPts val="0"/>
              </a:spcAft>
              <a:buClrTx/>
              <a:buSzTx/>
              <a:tabLst/>
              <a:defRPr/>
            </a:pPr>
            <a:endParaRPr lang="fr-FR" sz="2000" kern="0" dirty="0">
              <a:solidFill>
                <a:prstClr val="black"/>
              </a:solidFill>
              <a:latin typeface="Calibri"/>
              <a:ea typeface="+mn-lt"/>
              <a:cs typeface="Calibri"/>
            </a:endParaRPr>
          </a:p>
          <a:p>
            <a:pPr marR="0" lvl="0" algn="just" defTabSz="914400" eaLnBrk="1" fontAlgn="auto" latinLnBrk="0" hangingPunct="1">
              <a:lnSpc>
                <a:spcPct val="100000"/>
              </a:lnSpc>
              <a:spcBef>
                <a:spcPts val="0"/>
              </a:spcBef>
              <a:spcAft>
                <a:spcPts val="0"/>
              </a:spcAft>
              <a:buClrTx/>
              <a:buSzTx/>
              <a:tabLst/>
              <a:defRPr/>
            </a:pPr>
            <a:r>
              <a:rPr lang="fr-FR" sz="2000" b="1" kern="0" dirty="0">
                <a:solidFill>
                  <a:prstClr val="black"/>
                </a:solidFill>
                <a:latin typeface="Calibri"/>
                <a:ea typeface="+mn-lt"/>
                <a:cs typeface="Calibri"/>
              </a:rPr>
              <a:t>Caractéristiques : </a:t>
            </a:r>
          </a:p>
          <a:p>
            <a:pPr marR="0" lvl="0" algn="just" defTabSz="914400" eaLnBrk="1" fontAlgn="auto" latinLnBrk="0" hangingPunct="1">
              <a:lnSpc>
                <a:spcPct val="100000"/>
              </a:lnSpc>
              <a:spcBef>
                <a:spcPts val="0"/>
              </a:spcBef>
              <a:spcAft>
                <a:spcPts val="0"/>
              </a:spcAft>
              <a:buClrTx/>
              <a:buSzTx/>
              <a:tabLst/>
              <a:defRPr/>
            </a:pPr>
            <a:r>
              <a:rPr lang="fr-FR" sz="2000" kern="0" dirty="0">
                <a:solidFill>
                  <a:prstClr val="black"/>
                </a:solidFill>
                <a:latin typeface="Calibri"/>
                <a:ea typeface="+mn-lt"/>
                <a:cs typeface="Calibri"/>
              </a:rPr>
              <a:t>Son caractère </a:t>
            </a:r>
            <a:r>
              <a:rPr lang="fr-FR" sz="2000" kern="0" dirty="0">
                <a:solidFill>
                  <a:schemeClr val="accent1">
                    <a:lumMod val="75000"/>
                  </a:schemeClr>
                </a:solidFill>
                <a:latin typeface="Calibri"/>
                <a:ea typeface="+mn-lt"/>
                <a:cs typeface="Calibri"/>
              </a:rPr>
              <a:t>exceptionnel </a:t>
            </a:r>
            <a:r>
              <a:rPr lang="fr-FR" sz="2000" kern="0" dirty="0">
                <a:solidFill>
                  <a:prstClr val="black"/>
                </a:solidFill>
                <a:latin typeface="Calibri"/>
                <a:ea typeface="+mn-lt"/>
                <a:cs typeface="Calibri"/>
              </a:rPr>
              <a:t>et/ou </a:t>
            </a:r>
            <a:r>
              <a:rPr lang="fr-FR" sz="2000" kern="0" dirty="0">
                <a:solidFill>
                  <a:schemeClr val="accent1">
                    <a:lumMod val="75000"/>
                  </a:schemeClr>
                </a:solidFill>
                <a:latin typeface="Calibri"/>
                <a:ea typeface="+mn-lt"/>
                <a:cs typeface="Calibri"/>
              </a:rPr>
              <a:t>imprévisible</a:t>
            </a:r>
            <a:r>
              <a:rPr lang="fr-FR" sz="2000" kern="0" dirty="0">
                <a:solidFill>
                  <a:prstClr val="black"/>
                </a:solidFill>
                <a:latin typeface="Calibri"/>
                <a:ea typeface="+mn-lt"/>
                <a:cs typeface="Calibri"/>
              </a:rPr>
              <a:t>. </a:t>
            </a:r>
          </a:p>
          <a:p>
            <a:pPr marR="0" lvl="0" algn="just" defTabSz="914400" eaLnBrk="1" fontAlgn="auto" latinLnBrk="0" hangingPunct="1">
              <a:lnSpc>
                <a:spcPct val="100000"/>
              </a:lnSpc>
              <a:spcBef>
                <a:spcPts val="0"/>
              </a:spcBef>
              <a:spcAft>
                <a:spcPts val="0"/>
              </a:spcAft>
              <a:buClrTx/>
              <a:buSzTx/>
              <a:tabLst/>
              <a:defRPr/>
            </a:pPr>
            <a:r>
              <a:rPr lang="fr-FR" sz="2000" kern="0" dirty="0">
                <a:solidFill>
                  <a:prstClr val="black"/>
                </a:solidFill>
                <a:latin typeface="Calibri"/>
                <a:ea typeface="+mn-lt"/>
                <a:cs typeface="Calibri"/>
              </a:rPr>
              <a:t>Elle peut </a:t>
            </a:r>
            <a:r>
              <a:rPr lang="fr-FR" sz="2000" kern="0" dirty="0">
                <a:solidFill>
                  <a:schemeClr val="accent1">
                    <a:lumMod val="75000"/>
                  </a:schemeClr>
                </a:solidFill>
                <a:latin typeface="Calibri"/>
                <a:ea typeface="+mn-lt"/>
                <a:cs typeface="Calibri"/>
              </a:rPr>
              <a:t>remettre en question la sécurité des biens et des personnes.</a:t>
            </a:r>
            <a:endParaRPr lang="fr-FR" sz="2000" kern="0" dirty="0">
              <a:solidFill>
                <a:prstClr val="black"/>
              </a:solidFill>
              <a:latin typeface="Calibri"/>
              <a:ea typeface="+mn-lt"/>
              <a:cs typeface="Calibri"/>
            </a:endParaRPr>
          </a:p>
          <a:p>
            <a:pPr marR="0" lvl="0" algn="just" defTabSz="914400" eaLnBrk="1" fontAlgn="auto" latinLnBrk="0" hangingPunct="1">
              <a:lnSpc>
                <a:spcPct val="100000"/>
              </a:lnSpc>
              <a:spcBef>
                <a:spcPts val="0"/>
              </a:spcBef>
              <a:spcAft>
                <a:spcPts val="0"/>
              </a:spcAft>
              <a:buClrTx/>
              <a:buSzTx/>
              <a:tabLst/>
              <a:defRPr/>
            </a:pPr>
            <a:r>
              <a:rPr lang="fr-FR" sz="2000" kern="0" dirty="0">
                <a:solidFill>
                  <a:prstClr val="black"/>
                </a:solidFill>
                <a:latin typeface="Calibri"/>
                <a:ea typeface="+mn-lt"/>
                <a:cs typeface="Calibri"/>
              </a:rPr>
              <a:t>Elle </a:t>
            </a:r>
            <a:r>
              <a:rPr lang="fr-FR" sz="2000" kern="0" dirty="0">
                <a:solidFill>
                  <a:schemeClr val="accent1">
                    <a:lumMod val="75000"/>
                  </a:schemeClr>
                </a:solidFill>
                <a:latin typeface="Calibri"/>
                <a:ea typeface="+mn-lt"/>
                <a:cs typeface="Calibri"/>
              </a:rPr>
              <a:t>peut avoir un retentissement important </a:t>
            </a:r>
            <a:r>
              <a:rPr lang="fr-FR" sz="2000" kern="0" dirty="0">
                <a:solidFill>
                  <a:prstClr val="black"/>
                </a:solidFill>
                <a:latin typeface="Calibri"/>
                <a:ea typeface="+mn-lt"/>
                <a:cs typeface="Calibri"/>
              </a:rPr>
              <a:t>sur ceux qui la subissent.</a:t>
            </a:r>
          </a:p>
        </p:txBody>
      </p:sp>
      <p:pic>
        <p:nvPicPr>
          <p:cNvPr id="3" name="Image 2">
            <a:extLst>
              <a:ext uri="{FF2B5EF4-FFF2-40B4-BE49-F238E27FC236}">
                <a16:creationId xmlns:a16="http://schemas.microsoft.com/office/drawing/2014/main" id="{C10D3B8E-74DD-4FF1-AD7B-FE3AA0545E1B}"/>
              </a:ext>
            </a:extLst>
          </p:cNvPr>
          <p:cNvPicPr>
            <a:picLocks noChangeAspect="1"/>
          </p:cNvPicPr>
          <p:nvPr/>
        </p:nvPicPr>
        <p:blipFill>
          <a:blip r:embed="rId4"/>
          <a:stretch>
            <a:fillRect/>
          </a:stretch>
        </p:blipFill>
        <p:spPr>
          <a:xfrm>
            <a:off x="8168873" y="2153514"/>
            <a:ext cx="3677102" cy="2428129"/>
          </a:xfrm>
          <a:prstGeom prst="rect">
            <a:avLst/>
          </a:prstGeom>
        </p:spPr>
      </p:pic>
    </p:spTree>
    <p:extLst>
      <p:ext uri="{BB962C8B-B14F-4D97-AF65-F5344CB8AC3E}">
        <p14:creationId xmlns:p14="http://schemas.microsoft.com/office/powerpoint/2010/main" val="1723020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4393398" y="276225"/>
            <a:ext cx="7677129" cy="960000"/>
          </a:xfrm>
        </p:spPr>
        <p:txBody>
          <a:bodyPr>
            <a:normAutofit fontScale="90000"/>
          </a:bodyPr>
          <a:lstStyle/>
          <a:p>
            <a:r>
              <a:rPr lang="fr-FR" dirty="0"/>
              <a:t>Comment réagit-on à </a:t>
            </a:r>
            <a:br>
              <a:rPr lang="fr-FR" dirty="0"/>
            </a:br>
            <a:r>
              <a:rPr lang="fr-FR" dirty="0"/>
              <a:t>un événement traumatique?</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76225"/>
            <a:ext cx="1861712" cy="1342713"/>
          </a:xfrm>
          <a:prstGeom prst="rect">
            <a:avLst/>
          </a:prstGeom>
          <a:noFill/>
          <a:ln>
            <a:noFill/>
          </a:ln>
        </p:spPr>
      </p:pic>
      <p:grpSp>
        <p:nvGrpSpPr>
          <p:cNvPr id="11" name="Google Shape;1481;p32">
            <a:extLst>
              <a:ext uri="{FF2B5EF4-FFF2-40B4-BE49-F238E27FC236}">
                <a16:creationId xmlns:a16="http://schemas.microsoft.com/office/drawing/2014/main" id="{84A678CD-35B1-4916-A618-45A2B8B13029}"/>
              </a:ext>
            </a:extLst>
          </p:cNvPr>
          <p:cNvGrpSpPr/>
          <p:nvPr/>
        </p:nvGrpSpPr>
        <p:grpSpPr>
          <a:xfrm>
            <a:off x="935244" y="1699884"/>
            <a:ext cx="2789369" cy="4347625"/>
            <a:chOff x="457200" y="1154172"/>
            <a:chExt cx="2092027" cy="3260719"/>
          </a:xfrm>
        </p:grpSpPr>
        <p:grpSp>
          <p:nvGrpSpPr>
            <p:cNvPr id="12" name="Google Shape;1482;p32">
              <a:extLst>
                <a:ext uri="{FF2B5EF4-FFF2-40B4-BE49-F238E27FC236}">
                  <a16:creationId xmlns:a16="http://schemas.microsoft.com/office/drawing/2014/main" id="{3FCDD77A-7B0E-4EDF-92D1-F8AA53EE1C3E}"/>
                </a:ext>
              </a:extLst>
            </p:cNvPr>
            <p:cNvGrpSpPr/>
            <p:nvPr/>
          </p:nvGrpSpPr>
          <p:grpSpPr>
            <a:xfrm>
              <a:off x="457200" y="1154172"/>
              <a:ext cx="2092027" cy="3260719"/>
              <a:chOff x="457200" y="1154172"/>
              <a:chExt cx="2092027" cy="3260719"/>
            </a:xfrm>
          </p:grpSpPr>
          <p:sp>
            <p:nvSpPr>
              <p:cNvPr id="16" name="Google Shape;1483;p32">
                <a:extLst>
                  <a:ext uri="{FF2B5EF4-FFF2-40B4-BE49-F238E27FC236}">
                    <a16:creationId xmlns:a16="http://schemas.microsoft.com/office/drawing/2014/main" id="{52C65311-E302-4C16-B830-DF1D8C942080}"/>
                  </a:ext>
                </a:extLst>
              </p:cNvPr>
              <p:cNvSpPr/>
              <p:nvPr/>
            </p:nvSpPr>
            <p:spPr>
              <a:xfrm>
                <a:off x="457200" y="3592145"/>
                <a:ext cx="2092027" cy="822746"/>
              </a:xfrm>
              <a:custGeom>
                <a:avLst/>
                <a:gdLst/>
                <a:ahLst/>
                <a:cxnLst/>
                <a:rect l="l" t="t" r="r" b="b"/>
                <a:pathLst>
                  <a:path w="11177" h="3089" extrusionOk="0">
                    <a:moveTo>
                      <a:pt x="1" y="0"/>
                    </a:moveTo>
                    <a:lnTo>
                      <a:pt x="1" y="3088"/>
                    </a:lnTo>
                    <a:lnTo>
                      <a:pt x="9536" y="3088"/>
                    </a:lnTo>
                    <a:lnTo>
                      <a:pt x="11177" y="1545"/>
                    </a:lnTo>
                    <a:lnTo>
                      <a:pt x="9536" y="0"/>
                    </a:lnTo>
                    <a:close/>
                  </a:path>
                </a:pathLst>
              </a:custGeom>
              <a:solidFill>
                <a:srgbClr val="3F2DA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7" name="Google Shape;1484;p32">
                <a:extLst>
                  <a:ext uri="{FF2B5EF4-FFF2-40B4-BE49-F238E27FC236}">
                    <a16:creationId xmlns:a16="http://schemas.microsoft.com/office/drawing/2014/main" id="{D027D0DB-BEF2-4A82-92B5-E7F56FF83500}"/>
                  </a:ext>
                </a:extLst>
              </p:cNvPr>
              <p:cNvSpPr/>
              <p:nvPr/>
            </p:nvSpPr>
            <p:spPr>
              <a:xfrm rot="10800000">
                <a:off x="1063431" y="1154172"/>
                <a:ext cx="779400" cy="779700"/>
              </a:xfrm>
              <a:prstGeom prst="ellipse">
                <a:avLst/>
              </a:prstGeom>
              <a:noFill/>
              <a:ln w="19050" cap="flat" cmpd="sng">
                <a:solidFill>
                  <a:srgbClr val="3F2DA5"/>
                </a:solidFill>
                <a:prstDash val="dash"/>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18" name="Google Shape;1485;p32">
                <a:extLst>
                  <a:ext uri="{FF2B5EF4-FFF2-40B4-BE49-F238E27FC236}">
                    <a16:creationId xmlns:a16="http://schemas.microsoft.com/office/drawing/2014/main" id="{DC797797-153C-4D38-B8E0-DB71A2D4265E}"/>
                  </a:ext>
                </a:extLst>
              </p:cNvPr>
              <p:cNvCxnSpPr>
                <a:stCxn id="17" idx="0"/>
              </p:cNvCxnSpPr>
              <p:nvPr/>
            </p:nvCxnSpPr>
            <p:spPr>
              <a:xfrm>
                <a:off x="1453131" y="1933873"/>
                <a:ext cx="0" cy="431100"/>
              </a:xfrm>
              <a:prstGeom prst="straightConnector1">
                <a:avLst/>
              </a:prstGeom>
              <a:noFill/>
              <a:ln w="19050" cap="flat" cmpd="sng">
                <a:solidFill>
                  <a:srgbClr val="3F2DA5"/>
                </a:solidFill>
                <a:prstDash val="dash"/>
                <a:round/>
                <a:headEnd type="none" w="med" len="med"/>
                <a:tailEnd type="oval" w="med" len="med"/>
              </a:ln>
            </p:spPr>
          </p:cxnSp>
        </p:grpSp>
        <p:sp>
          <p:nvSpPr>
            <p:cNvPr id="14" name="Google Shape;1486;p32">
              <a:extLst>
                <a:ext uri="{FF2B5EF4-FFF2-40B4-BE49-F238E27FC236}">
                  <a16:creationId xmlns:a16="http://schemas.microsoft.com/office/drawing/2014/main" id="{8B6CE0BC-EFED-45DA-8035-3ED86C15CF15}"/>
                </a:ext>
              </a:extLst>
            </p:cNvPr>
            <p:cNvSpPr txBox="1"/>
            <p:nvPr/>
          </p:nvSpPr>
          <p:spPr>
            <a:xfrm>
              <a:off x="1141213" y="1297622"/>
              <a:ext cx="589500" cy="538800"/>
            </a:xfrm>
            <a:prstGeom prst="rect">
              <a:avLst/>
            </a:prstGeom>
            <a:no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 sz="3200" b="1" i="0" u="none" strike="noStrike" kern="0" cap="none" spc="0" normalizeH="0" baseline="0" noProof="0" dirty="0">
                  <a:ln>
                    <a:noFill/>
                  </a:ln>
                  <a:solidFill>
                    <a:srgbClr val="3F2DA5"/>
                  </a:solidFill>
                  <a:effectLst/>
                  <a:uLnTx/>
                  <a:uFillTx/>
                  <a:latin typeface="Fira Sans"/>
                  <a:ea typeface="Fira Sans"/>
                  <a:cs typeface="Fira Sans"/>
                  <a:sym typeface="Fira Sans"/>
                </a:rPr>
                <a:t>1</a:t>
              </a:r>
              <a:endParaRPr kumimoji="0" sz="3200" b="1" i="0" u="none" strike="noStrike" kern="0" cap="none" spc="0" normalizeH="0" baseline="0" noProof="0" dirty="0">
                <a:ln>
                  <a:noFill/>
                </a:ln>
                <a:solidFill>
                  <a:srgbClr val="3F2DA5"/>
                </a:solidFill>
                <a:effectLst/>
                <a:uLnTx/>
                <a:uFillTx/>
                <a:latin typeface="Fira Sans"/>
                <a:ea typeface="Fira Sans"/>
                <a:cs typeface="Fira Sans"/>
                <a:sym typeface="Fira Sans"/>
              </a:endParaRPr>
            </a:p>
          </p:txBody>
        </p:sp>
      </p:grpSp>
      <p:grpSp>
        <p:nvGrpSpPr>
          <p:cNvPr id="19" name="Google Shape;1487;p32">
            <a:extLst>
              <a:ext uri="{FF2B5EF4-FFF2-40B4-BE49-F238E27FC236}">
                <a16:creationId xmlns:a16="http://schemas.microsoft.com/office/drawing/2014/main" id="{82B4138E-6992-4D6A-874A-94F1F5BA69EA}"/>
              </a:ext>
            </a:extLst>
          </p:cNvPr>
          <p:cNvGrpSpPr/>
          <p:nvPr/>
        </p:nvGrpSpPr>
        <p:grpSpPr>
          <a:xfrm>
            <a:off x="4698272" y="1703390"/>
            <a:ext cx="2789369" cy="4344120"/>
            <a:chOff x="2503183" y="1156801"/>
            <a:chExt cx="2092027" cy="3258090"/>
          </a:xfrm>
        </p:grpSpPr>
        <p:sp>
          <p:nvSpPr>
            <p:cNvPr id="20" name="Google Shape;1488;p32">
              <a:extLst>
                <a:ext uri="{FF2B5EF4-FFF2-40B4-BE49-F238E27FC236}">
                  <a16:creationId xmlns:a16="http://schemas.microsoft.com/office/drawing/2014/main" id="{5B35778F-B36C-45FB-A3C9-644A4A49332D}"/>
                </a:ext>
              </a:extLst>
            </p:cNvPr>
            <p:cNvSpPr/>
            <p:nvPr/>
          </p:nvSpPr>
          <p:spPr>
            <a:xfrm rot="10800000">
              <a:off x="3012507" y="1156801"/>
              <a:ext cx="779400" cy="779700"/>
            </a:xfrm>
            <a:prstGeom prst="ellipse">
              <a:avLst/>
            </a:prstGeom>
            <a:noFill/>
            <a:ln w="19050" cap="flat" cmpd="sng">
              <a:solidFill>
                <a:srgbClr val="6146D9"/>
              </a:solidFill>
              <a:prstDash val="dash"/>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1489;p32">
              <a:extLst>
                <a:ext uri="{FF2B5EF4-FFF2-40B4-BE49-F238E27FC236}">
                  <a16:creationId xmlns:a16="http://schemas.microsoft.com/office/drawing/2014/main" id="{03B7E8D0-C79C-42DD-BE27-563D9A9B9BEA}"/>
                </a:ext>
              </a:extLst>
            </p:cNvPr>
            <p:cNvSpPr/>
            <p:nvPr/>
          </p:nvSpPr>
          <p:spPr>
            <a:xfrm>
              <a:off x="2503183" y="3592145"/>
              <a:ext cx="2092027" cy="822746"/>
            </a:xfrm>
            <a:custGeom>
              <a:avLst/>
              <a:gdLst/>
              <a:ahLst/>
              <a:cxnLst/>
              <a:rect l="l" t="t" r="r" b="b"/>
              <a:pathLst>
                <a:path w="11177" h="3089" extrusionOk="0">
                  <a:moveTo>
                    <a:pt x="0" y="0"/>
                  </a:moveTo>
                  <a:lnTo>
                    <a:pt x="1641" y="1545"/>
                  </a:lnTo>
                  <a:lnTo>
                    <a:pt x="0" y="3088"/>
                  </a:lnTo>
                  <a:lnTo>
                    <a:pt x="9535" y="3088"/>
                  </a:lnTo>
                  <a:lnTo>
                    <a:pt x="11177" y="1545"/>
                  </a:lnTo>
                  <a:lnTo>
                    <a:pt x="9535" y="0"/>
                  </a:lnTo>
                  <a:close/>
                </a:path>
              </a:pathLst>
            </a:custGeom>
            <a:solidFill>
              <a:srgbClr val="6146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1490;p32">
              <a:extLst>
                <a:ext uri="{FF2B5EF4-FFF2-40B4-BE49-F238E27FC236}">
                  <a16:creationId xmlns:a16="http://schemas.microsoft.com/office/drawing/2014/main" id="{58688E69-D225-46D7-867A-CAE41E9D8E16}"/>
                </a:ext>
              </a:extLst>
            </p:cNvPr>
            <p:cNvSpPr txBox="1"/>
            <p:nvPr/>
          </p:nvSpPr>
          <p:spPr>
            <a:xfrm>
              <a:off x="3107457" y="1297621"/>
              <a:ext cx="589500" cy="538800"/>
            </a:xfrm>
            <a:prstGeom prst="rect">
              <a:avLst/>
            </a:prstGeom>
            <a:no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 sz="3200" b="1" i="0" u="none" strike="noStrike" kern="0" cap="none" spc="0" normalizeH="0" baseline="0" noProof="0" dirty="0">
                  <a:ln>
                    <a:noFill/>
                  </a:ln>
                  <a:solidFill>
                    <a:srgbClr val="6146D9"/>
                  </a:solidFill>
                  <a:effectLst/>
                  <a:uLnTx/>
                  <a:uFillTx/>
                  <a:latin typeface="Fira Sans"/>
                  <a:ea typeface="Fira Sans"/>
                  <a:cs typeface="Fira Sans"/>
                  <a:sym typeface="Fira Sans"/>
                </a:rPr>
                <a:t>2</a:t>
              </a:r>
              <a:endParaRPr kumimoji="0" sz="3200" b="1" i="0" u="none" strike="noStrike" kern="0" cap="none" spc="0" normalizeH="0" baseline="0" noProof="0" dirty="0">
                <a:ln>
                  <a:noFill/>
                </a:ln>
                <a:solidFill>
                  <a:srgbClr val="6146D9"/>
                </a:solidFill>
                <a:effectLst/>
                <a:uLnTx/>
                <a:uFillTx/>
                <a:latin typeface="Fira Sans"/>
                <a:ea typeface="Fira Sans"/>
                <a:cs typeface="Fira Sans"/>
                <a:sym typeface="Fira Sans"/>
              </a:endParaRPr>
            </a:p>
          </p:txBody>
        </p:sp>
        <p:cxnSp>
          <p:nvCxnSpPr>
            <p:cNvPr id="23" name="Google Shape;1491;p32">
              <a:extLst>
                <a:ext uri="{FF2B5EF4-FFF2-40B4-BE49-F238E27FC236}">
                  <a16:creationId xmlns:a16="http://schemas.microsoft.com/office/drawing/2014/main" id="{8810C176-9B62-4E89-B188-05D1D9D271DF}"/>
                </a:ext>
              </a:extLst>
            </p:cNvPr>
            <p:cNvCxnSpPr>
              <a:stCxn id="20" idx="0"/>
            </p:cNvCxnSpPr>
            <p:nvPr/>
          </p:nvCxnSpPr>
          <p:spPr>
            <a:xfrm>
              <a:off x="3402207" y="1936501"/>
              <a:ext cx="0" cy="431100"/>
            </a:xfrm>
            <a:prstGeom prst="straightConnector1">
              <a:avLst/>
            </a:prstGeom>
            <a:noFill/>
            <a:ln w="19050" cap="flat" cmpd="sng">
              <a:solidFill>
                <a:srgbClr val="6146D9"/>
              </a:solidFill>
              <a:prstDash val="dash"/>
              <a:round/>
              <a:headEnd type="none" w="med" len="med"/>
              <a:tailEnd type="oval" w="med" len="med"/>
            </a:ln>
          </p:spPr>
        </p:cxnSp>
      </p:grpSp>
      <p:grpSp>
        <p:nvGrpSpPr>
          <p:cNvPr id="24" name="Google Shape;1492;p32">
            <a:extLst>
              <a:ext uri="{FF2B5EF4-FFF2-40B4-BE49-F238E27FC236}">
                <a16:creationId xmlns:a16="http://schemas.microsoft.com/office/drawing/2014/main" id="{C307199F-F8EC-446A-9960-2EB6BDE33598}"/>
              </a:ext>
            </a:extLst>
          </p:cNvPr>
          <p:cNvGrpSpPr/>
          <p:nvPr/>
        </p:nvGrpSpPr>
        <p:grpSpPr>
          <a:xfrm>
            <a:off x="8413600" y="1699885"/>
            <a:ext cx="3027529" cy="4347624"/>
            <a:chOff x="4560477" y="1355930"/>
            <a:chExt cx="2092027" cy="3079070"/>
          </a:xfrm>
        </p:grpSpPr>
        <p:sp>
          <p:nvSpPr>
            <p:cNvPr id="25" name="Google Shape;1493;p32">
              <a:extLst>
                <a:ext uri="{FF2B5EF4-FFF2-40B4-BE49-F238E27FC236}">
                  <a16:creationId xmlns:a16="http://schemas.microsoft.com/office/drawing/2014/main" id="{185C1ACE-E9DF-4325-AC7B-48C0E7B96A33}"/>
                </a:ext>
              </a:extLst>
            </p:cNvPr>
            <p:cNvSpPr/>
            <p:nvPr/>
          </p:nvSpPr>
          <p:spPr>
            <a:xfrm>
              <a:off x="4560477" y="3658087"/>
              <a:ext cx="2092027" cy="776913"/>
            </a:xfrm>
            <a:custGeom>
              <a:avLst/>
              <a:gdLst/>
              <a:ahLst/>
              <a:cxnLst/>
              <a:rect l="l" t="t" r="r" b="b"/>
              <a:pathLst>
                <a:path w="11177" h="3089" extrusionOk="0">
                  <a:moveTo>
                    <a:pt x="0" y="0"/>
                  </a:moveTo>
                  <a:lnTo>
                    <a:pt x="1641" y="1545"/>
                  </a:lnTo>
                  <a:lnTo>
                    <a:pt x="0" y="3088"/>
                  </a:lnTo>
                  <a:lnTo>
                    <a:pt x="9536" y="3088"/>
                  </a:lnTo>
                  <a:lnTo>
                    <a:pt x="11176" y="1545"/>
                  </a:lnTo>
                  <a:lnTo>
                    <a:pt x="9536" y="0"/>
                  </a:lnTo>
                  <a:close/>
                </a:path>
              </a:pathLst>
            </a:custGeom>
            <a:solidFill>
              <a:srgbClr val="77ADE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1494;p32">
              <a:extLst>
                <a:ext uri="{FF2B5EF4-FFF2-40B4-BE49-F238E27FC236}">
                  <a16:creationId xmlns:a16="http://schemas.microsoft.com/office/drawing/2014/main" id="{CD3EE81B-E534-4A51-B9DC-68E3B622D0A5}"/>
                </a:ext>
              </a:extLst>
            </p:cNvPr>
            <p:cNvSpPr txBox="1"/>
            <p:nvPr/>
          </p:nvSpPr>
          <p:spPr>
            <a:xfrm>
              <a:off x="5338542" y="1476380"/>
              <a:ext cx="589500" cy="538800"/>
            </a:xfrm>
            <a:prstGeom prst="rect">
              <a:avLst/>
            </a:prstGeom>
            <a:no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 sz="3200" b="1" i="0" u="none" strike="noStrike" kern="0" cap="none" spc="0" normalizeH="0" baseline="0" noProof="0" dirty="0">
                  <a:ln>
                    <a:noFill/>
                  </a:ln>
                  <a:solidFill>
                    <a:srgbClr val="77ADE6"/>
                  </a:solidFill>
                  <a:effectLst/>
                  <a:uLnTx/>
                  <a:uFillTx/>
                  <a:latin typeface="Fira Sans"/>
                  <a:ea typeface="Fira Sans"/>
                  <a:cs typeface="Fira Sans"/>
                  <a:sym typeface="Fira Sans"/>
                </a:rPr>
                <a:t>3</a:t>
              </a:r>
              <a:endParaRPr kumimoji="0" sz="3200" b="1" i="0" u="none" strike="noStrike" kern="0" cap="none" spc="0" normalizeH="0" baseline="0" noProof="0" dirty="0">
                <a:ln>
                  <a:noFill/>
                </a:ln>
                <a:solidFill>
                  <a:srgbClr val="77ADE6"/>
                </a:solidFill>
                <a:effectLst/>
                <a:uLnTx/>
                <a:uFillTx/>
                <a:latin typeface="Fira Sans"/>
                <a:ea typeface="Fira Sans"/>
                <a:cs typeface="Fira Sans"/>
                <a:sym typeface="Fira Sans"/>
              </a:endParaRPr>
            </a:p>
          </p:txBody>
        </p:sp>
        <p:sp>
          <p:nvSpPr>
            <p:cNvPr id="27" name="Google Shape;1495;p32">
              <a:extLst>
                <a:ext uri="{FF2B5EF4-FFF2-40B4-BE49-F238E27FC236}">
                  <a16:creationId xmlns:a16="http://schemas.microsoft.com/office/drawing/2014/main" id="{E17CAB6E-3D22-4A4B-9483-F96F07AC442F}"/>
                </a:ext>
              </a:extLst>
            </p:cNvPr>
            <p:cNvSpPr/>
            <p:nvPr/>
          </p:nvSpPr>
          <p:spPr>
            <a:xfrm rot="10800000">
              <a:off x="5229431" y="1355930"/>
              <a:ext cx="779400" cy="779700"/>
            </a:xfrm>
            <a:prstGeom prst="ellipse">
              <a:avLst/>
            </a:prstGeom>
            <a:noFill/>
            <a:ln w="19050" cap="flat" cmpd="sng">
              <a:solidFill>
                <a:srgbClr val="77ADE6"/>
              </a:solidFill>
              <a:prstDash val="dash"/>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cxnSp>
          <p:nvCxnSpPr>
            <p:cNvPr id="28" name="Google Shape;1496;p32">
              <a:extLst>
                <a:ext uri="{FF2B5EF4-FFF2-40B4-BE49-F238E27FC236}">
                  <a16:creationId xmlns:a16="http://schemas.microsoft.com/office/drawing/2014/main" id="{E5C0746D-9374-483E-A1AB-C7ADC9EC5919}"/>
                </a:ext>
              </a:extLst>
            </p:cNvPr>
            <p:cNvCxnSpPr>
              <a:stCxn id="27" idx="0"/>
            </p:cNvCxnSpPr>
            <p:nvPr/>
          </p:nvCxnSpPr>
          <p:spPr>
            <a:xfrm>
              <a:off x="5619131" y="2135630"/>
              <a:ext cx="0" cy="431100"/>
            </a:xfrm>
            <a:prstGeom prst="straightConnector1">
              <a:avLst/>
            </a:prstGeom>
            <a:noFill/>
            <a:ln w="19050" cap="flat" cmpd="sng">
              <a:solidFill>
                <a:srgbClr val="77ADE6"/>
              </a:solidFill>
              <a:prstDash val="dash"/>
              <a:round/>
              <a:headEnd type="none" w="med" len="med"/>
              <a:tailEnd type="oval" w="med" len="med"/>
            </a:ln>
          </p:spPr>
        </p:cxnSp>
      </p:grpSp>
      <p:sp>
        <p:nvSpPr>
          <p:cNvPr id="34" name="Google Shape;1507;p32">
            <a:extLst>
              <a:ext uri="{FF2B5EF4-FFF2-40B4-BE49-F238E27FC236}">
                <a16:creationId xmlns:a16="http://schemas.microsoft.com/office/drawing/2014/main" id="{9789A63A-F27A-4EF4-903E-803BBB67B5F0}"/>
              </a:ext>
            </a:extLst>
          </p:cNvPr>
          <p:cNvSpPr txBox="1"/>
          <p:nvPr/>
        </p:nvSpPr>
        <p:spPr>
          <a:xfrm>
            <a:off x="1242481" y="3133648"/>
            <a:ext cx="2044280" cy="1680529"/>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en" kern="0" dirty="0">
                <a:solidFill>
                  <a:srgbClr val="000000"/>
                </a:solidFill>
                <a:latin typeface="Roboto"/>
                <a:ea typeface="Roboto"/>
                <a:cs typeface="Roboto"/>
                <a:sym typeface="Roboto"/>
              </a:rPr>
              <a:t>Désorganisation</a:t>
            </a:r>
          </a:p>
          <a:p>
            <a:pPr algn="ctr">
              <a:buClr>
                <a:srgbClr val="000000"/>
              </a:buClr>
              <a:buFont typeface="Arial"/>
              <a:buNone/>
            </a:pPr>
            <a:r>
              <a:rPr lang="en" kern="0" dirty="0">
                <a:solidFill>
                  <a:srgbClr val="000000"/>
                </a:solidFill>
                <a:latin typeface="Roboto"/>
                <a:ea typeface="Roboto"/>
                <a:cs typeface="Roboto"/>
                <a:sym typeface="Roboto"/>
              </a:rPr>
              <a:t>Désorientation</a:t>
            </a:r>
            <a:endParaRPr kern="0" dirty="0">
              <a:solidFill>
                <a:srgbClr val="000000"/>
              </a:solidFill>
              <a:latin typeface="Roboto"/>
              <a:ea typeface="Roboto"/>
              <a:cs typeface="Roboto"/>
              <a:sym typeface="Roboto"/>
            </a:endParaRPr>
          </a:p>
        </p:txBody>
      </p:sp>
      <p:sp>
        <p:nvSpPr>
          <p:cNvPr id="35" name="Google Shape;1507;p32">
            <a:extLst>
              <a:ext uri="{FF2B5EF4-FFF2-40B4-BE49-F238E27FC236}">
                <a16:creationId xmlns:a16="http://schemas.microsoft.com/office/drawing/2014/main" id="{6B5E76D5-F23E-4D15-A7F4-CEB7EDC48AFF}"/>
              </a:ext>
            </a:extLst>
          </p:cNvPr>
          <p:cNvSpPr txBox="1"/>
          <p:nvPr/>
        </p:nvSpPr>
        <p:spPr>
          <a:xfrm>
            <a:off x="8294518" y="3317790"/>
            <a:ext cx="3146611" cy="1680529"/>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en" kern="0" dirty="0">
                <a:solidFill>
                  <a:srgbClr val="000000"/>
                </a:solidFill>
                <a:latin typeface="Roboto"/>
                <a:ea typeface="Roboto"/>
                <a:cs typeface="Roboto"/>
                <a:sym typeface="Roboto"/>
              </a:rPr>
              <a:t>Intégration de l’événement</a:t>
            </a:r>
          </a:p>
          <a:p>
            <a:pPr algn="ctr">
              <a:buClr>
                <a:srgbClr val="000000"/>
              </a:buClr>
              <a:buFont typeface="Arial"/>
              <a:buNone/>
            </a:pPr>
            <a:r>
              <a:rPr lang="fr-FR" kern="0" dirty="0">
                <a:solidFill>
                  <a:srgbClr val="000000"/>
                </a:solidFill>
                <a:latin typeface="Roboto"/>
                <a:ea typeface="Roboto"/>
                <a:cs typeface="Roboto"/>
                <a:sym typeface="Roboto"/>
              </a:rPr>
              <a:t>o</a:t>
            </a:r>
            <a:r>
              <a:rPr lang="en" kern="0" dirty="0">
                <a:solidFill>
                  <a:srgbClr val="000000"/>
                </a:solidFill>
                <a:latin typeface="Roboto"/>
                <a:ea typeface="Roboto"/>
                <a:cs typeface="Roboto"/>
                <a:sym typeface="Roboto"/>
              </a:rPr>
              <a:t>u</a:t>
            </a:r>
          </a:p>
          <a:p>
            <a:pPr algn="ctr">
              <a:buClr>
                <a:srgbClr val="000000"/>
              </a:buClr>
              <a:buFont typeface="Arial"/>
              <a:buNone/>
            </a:pPr>
            <a:r>
              <a:rPr lang="en" kern="0" dirty="0">
                <a:solidFill>
                  <a:srgbClr val="000000"/>
                </a:solidFill>
                <a:latin typeface="Roboto"/>
                <a:ea typeface="Roboto"/>
                <a:cs typeface="Roboto"/>
                <a:sym typeface="Roboto"/>
              </a:rPr>
              <a:t>Cristallisation  des symptômes</a:t>
            </a:r>
            <a:endParaRPr kern="0" dirty="0">
              <a:solidFill>
                <a:srgbClr val="000000"/>
              </a:solidFill>
              <a:latin typeface="Roboto"/>
              <a:ea typeface="Roboto"/>
              <a:cs typeface="Roboto"/>
              <a:sym typeface="Roboto"/>
            </a:endParaRPr>
          </a:p>
        </p:txBody>
      </p:sp>
      <p:sp>
        <p:nvSpPr>
          <p:cNvPr id="36" name="Google Shape;1507;p32">
            <a:extLst>
              <a:ext uri="{FF2B5EF4-FFF2-40B4-BE49-F238E27FC236}">
                <a16:creationId xmlns:a16="http://schemas.microsoft.com/office/drawing/2014/main" id="{86A0442D-0A56-44C8-8040-F57ABA97D098}"/>
              </a:ext>
            </a:extLst>
          </p:cNvPr>
          <p:cNvSpPr txBox="1"/>
          <p:nvPr/>
        </p:nvSpPr>
        <p:spPr>
          <a:xfrm>
            <a:off x="4874831" y="3208044"/>
            <a:ext cx="2044280" cy="1680529"/>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en" kern="0" dirty="0">
                <a:solidFill>
                  <a:srgbClr val="000000"/>
                </a:solidFill>
                <a:latin typeface="Roboto"/>
                <a:ea typeface="Roboto"/>
                <a:cs typeface="Roboto"/>
                <a:sym typeface="Roboto"/>
              </a:rPr>
              <a:t>Tentative de “digérer” ce qui s’est passé</a:t>
            </a:r>
          </a:p>
        </p:txBody>
      </p:sp>
      <p:sp>
        <p:nvSpPr>
          <p:cNvPr id="37" name="Google Shape;1503;p32">
            <a:extLst>
              <a:ext uri="{FF2B5EF4-FFF2-40B4-BE49-F238E27FC236}">
                <a16:creationId xmlns:a16="http://schemas.microsoft.com/office/drawing/2014/main" id="{5842C06A-C5A4-4768-9907-5E0EBEB00763}"/>
              </a:ext>
            </a:extLst>
          </p:cNvPr>
          <p:cNvSpPr txBox="1"/>
          <p:nvPr/>
        </p:nvSpPr>
        <p:spPr>
          <a:xfrm>
            <a:off x="1682939" y="5318434"/>
            <a:ext cx="1411177" cy="344400"/>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en" sz="4000" b="1" kern="0" dirty="0">
                <a:solidFill>
                  <a:srgbClr val="FFFFFF"/>
                </a:solidFill>
                <a:latin typeface="Fira Sans Extra Condensed"/>
                <a:ea typeface="Fira Sans Extra Condensed"/>
                <a:cs typeface="Fira Sans Extra Condensed"/>
                <a:sym typeface="Fira Sans Extra Condensed"/>
              </a:rPr>
              <a:t>Choc</a:t>
            </a:r>
            <a:endParaRPr sz="4000" b="1" kern="0" dirty="0">
              <a:solidFill>
                <a:srgbClr val="FFFFFF"/>
              </a:solidFill>
              <a:latin typeface="Fira Sans Extra Condensed"/>
              <a:ea typeface="Fira Sans Extra Condensed"/>
              <a:cs typeface="Fira Sans Extra Condensed"/>
              <a:sym typeface="Fira Sans Extra Condensed"/>
            </a:endParaRPr>
          </a:p>
        </p:txBody>
      </p:sp>
      <p:sp>
        <p:nvSpPr>
          <p:cNvPr id="38" name="Google Shape;1503;p32">
            <a:extLst>
              <a:ext uri="{FF2B5EF4-FFF2-40B4-BE49-F238E27FC236}">
                <a16:creationId xmlns:a16="http://schemas.microsoft.com/office/drawing/2014/main" id="{F54B9A8D-C442-434F-B7D4-9206A07A5AC2}"/>
              </a:ext>
            </a:extLst>
          </p:cNvPr>
          <p:cNvSpPr txBox="1"/>
          <p:nvPr/>
        </p:nvSpPr>
        <p:spPr>
          <a:xfrm>
            <a:off x="9293442" y="5350714"/>
            <a:ext cx="1731313" cy="344400"/>
          </a:xfrm>
          <a:prstGeom prst="rect">
            <a:avLst/>
          </a:prstGeom>
          <a:noFill/>
          <a:ln>
            <a:noFill/>
          </a:ln>
        </p:spPr>
        <p:txBody>
          <a:bodyPr spcFirstLastPara="1" wrap="square" lIns="91425" tIns="91425" rIns="91425" bIns="91425" anchor="ctr" anchorCtr="0">
            <a:noAutofit/>
          </a:bodyPr>
          <a:lstStyle/>
          <a:p>
            <a:pPr algn="ctr">
              <a:lnSpc>
                <a:spcPts val="2600"/>
              </a:lnSpc>
              <a:buClr>
                <a:srgbClr val="000000"/>
              </a:buClr>
              <a:buFont typeface="Arial"/>
              <a:buNone/>
            </a:pPr>
            <a:r>
              <a:rPr lang="en" sz="2800" b="1" kern="0" dirty="0">
                <a:solidFill>
                  <a:srgbClr val="FFFFFF"/>
                </a:solidFill>
                <a:latin typeface="Fira Sans Extra Condensed"/>
                <a:ea typeface="Fira Sans Extra Condensed"/>
                <a:cs typeface="Fira Sans Extra Condensed"/>
                <a:sym typeface="Fira Sans Extra Condensed"/>
              </a:rPr>
              <a:t>Résolution ou </a:t>
            </a:r>
          </a:p>
          <a:p>
            <a:pPr algn="ctr">
              <a:lnSpc>
                <a:spcPts val="2600"/>
              </a:lnSpc>
              <a:buClr>
                <a:srgbClr val="000000"/>
              </a:buClr>
              <a:buFont typeface="Arial"/>
              <a:buNone/>
            </a:pPr>
            <a:r>
              <a:rPr lang="en" sz="2800" b="1" kern="0" dirty="0">
                <a:solidFill>
                  <a:srgbClr val="FFFFFF"/>
                </a:solidFill>
                <a:latin typeface="Fira Sans Extra Condensed"/>
                <a:ea typeface="Fira Sans Extra Condensed"/>
                <a:cs typeface="Fira Sans Extra Condensed"/>
                <a:sym typeface="Fira Sans Extra Condensed"/>
              </a:rPr>
              <a:t>Chronicité</a:t>
            </a:r>
            <a:endParaRPr sz="2800" b="1" kern="0" dirty="0">
              <a:solidFill>
                <a:srgbClr val="FFFFFF"/>
              </a:solidFill>
              <a:latin typeface="Fira Sans Extra Condensed"/>
              <a:ea typeface="Fira Sans Extra Condensed"/>
              <a:cs typeface="Fira Sans Extra Condensed"/>
              <a:sym typeface="Fira Sans Extra Condensed"/>
            </a:endParaRPr>
          </a:p>
        </p:txBody>
      </p:sp>
      <p:sp>
        <p:nvSpPr>
          <p:cNvPr id="39" name="Google Shape;1503;p32">
            <a:extLst>
              <a:ext uri="{FF2B5EF4-FFF2-40B4-BE49-F238E27FC236}">
                <a16:creationId xmlns:a16="http://schemas.microsoft.com/office/drawing/2014/main" id="{34AF0B93-59E7-4A67-B2E7-566FE91DADC8}"/>
              </a:ext>
            </a:extLst>
          </p:cNvPr>
          <p:cNvSpPr txBox="1"/>
          <p:nvPr/>
        </p:nvSpPr>
        <p:spPr>
          <a:xfrm>
            <a:off x="5568577" y="5331922"/>
            <a:ext cx="1611116" cy="344400"/>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en" sz="4000" b="1" kern="0" dirty="0">
                <a:solidFill>
                  <a:srgbClr val="FFFFFF"/>
                </a:solidFill>
                <a:latin typeface="Fira Sans Extra Condensed"/>
                <a:ea typeface="Fira Sans Extra Condensed"/>
                <a:cs typeface="Fira Sans Extra Condensed"/>
                <a:sym typeface="Fira Sans Extra Condensed"/>
              </a:rPr>
              <a:t>Impact</a:t>
            </a:r>
            <a:endParaRPr sz="4000" b="1" kern="0" dirty="0">
              <a:solidFill>
                <a:srgbClr val="FFFFFF"/>
              </a:solidFill>
              <a:latin typeface="Fira Sans Extra Condensed"/>
              <a:ea typeface="Fira Sans Extra Condensed"/>
              <a:cs typeface="Fira Sans Extra Condensed"/>
              <a:sym typeface="Fira Sans Extra Condensed"/>
            </a:endParaRPr>
          </a:p>
        </p:txBody>
      </p:sp>
      <p:pic>
        <p:nvPicPr>
          <p:cNvPr id="6" name="Graphique 5" descr="Engrenages avec un remplissage uni">
            <a:extLst>
              <a:ext uri="{FF2B5EF4-FFF2-40B4-BE49-F238E27FC236}">
                <a16:creationId xmlns:a16="http://schemas.microsoft.com/office/drawing/2014/main" id="{DB7A3E9F-83F1-4D81-824F-29BDE74B492F}"/>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10971" y="5224235"/>
            <a:ext cx="532799" cy="532799"/>
          </a:xfrm>
          <a:prstGeom prst="rect">
            <a:avLst/>
          </a:prstGeom>
        </p:spPr>
      </p:pic>
      <p:pic>
        <p:nvPicPr>
          <p:cNvPr id="40" name="Graphique 39" descr="Éclair avec un remplissage uni">
            <a:extLst>
              <a:ext uri="{FF2B5EF4-FFF2-40B4-BE49-F238E27FC236}">
                <a16:creationId xmlns:a16="http://schemas.microsoft.com/office/drawing/2014/main" id="{CDCA4449-9E8F-4E82-9E47-4D6DBE795B70}"/>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3761" y="5224235"/>
            <a:ext cx="610661" cy="610661"/>
          </a:xfrm>
          <a:prstGeom prst="rect">
            <a:avLst/>
          </a:prstGeom>
        </p:spPr>
      </p:pic>
      <p:pic>
        <p:nvPicPr>
          <p:cNvPr id="42" name="Graphique 41" descr="Pièces de puzzle avec un remplissage uni">
            <a:extLst>
              <a:ext uri="{FF2B5EF4-FFF2-40B4-BE49-F238E27FC236}">
                <a16:creationId xmlns:a16="http://schemas.microsoft.com/office/drawing/2014/main" id="{87DF3837-D199-4459-9AF9-24754E7B805B}"/>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882641" y="5224235"/>
            <a:ext cx="532799" cy="532799"/>
          </a:xfrm>
          <a:prstGeom prst="rect">
            <a:avLst/>
          </a:prstGeom>
        </p:spPr>
      </p:pic>
    </p:spTree>
    <p:extLst>
      <p:ext uri="{BB962C8B-B14F-4D97-AF65-F5344CB8AC3E}">
        <p14:creationId xmlns:p14="http://schemas.microsoft.com/office/powerpoint/2010/main" val="1003870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5813578" y="202274"/>
            <a:ext cx="6029717" cy="960000"/>
          </a:xfrm>
        </p:spPr>
        <p:txBody>
          <a:bodyPr>
            <a:normAutofit fontScale="90000"/>
          </a:bodyPr>
          <a:lstStyle/>
          <a:p>
            <a:r>
              <a:rPr lang="fr-FR" dirty="0"/>
              <a:t>Comment réagit-on à </a:t>
            </a:r>
            <a:br>
              <a:rPr lang="fr-FR" dirty="0"/>
            </a:br>
            <a:r>
              <a:rPr lang="fr-FR" dirty="0"/>
              <a:t>un événement traumatique?</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837FC6F1-437D-EC49-BF9D-D6BBB565A908}"/>
              </a:ext>
            </a:extLst>
          </p:cNvPr>
          <p:cNvSpPr>
            <a:spLocks noGrp="1"/>
          </p:cNvSpPr>
          <p:nvPr>
            <p:ph type="ftr" sz="quarter" idx="11"/>
          </p:nvPr>
        </p:nvSpPr>
        <p:spPr>
          <a:xfrm>
            <a:off x="296873" y="6241475"/>
            <a:ext cx="7872000" cy="48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Direction générale de l’enseignement scolaire – Bureau de la santé et de l’action sociale</a:t>
            </a:r>
          </a:p>
        </p:txBody>
      </p:sp>
      <p:pic>
        <p:nvPicPr>
          <p:cNvPr id="9" name="Image 8" descr="Ministère de l'Éducation nationale, de l'Enseignement supérieur et de la Recherche">
            <a:extLst>
              <a:ext uri="{FF2B5EF4-FFF2-40B4-BE49-F238E27FC236}">
                <a16:creationId xmlns:a16="http://schemas.microsoft.com/office/drawing/2014/main" id="{230B1BC9-F275-4CDF-AD75-888FE9E97E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873" y="205201"/>
            <a:ext cx="1861712" cy="1342713"/>
          </a:xfrm>
          <a:prstGeom prst="rect">
            <a:avLst/>
          </a:prstGeom>
          <a:noFill/>
          <a:ln>
            <a:noFill/>
          </a:ln>
        </p:spPr>
      </p:pic>
      <p:grpSp>
        <p:nvGrpSpPr>
          <p:cNvPr id="11" name="Google Shape;2528;p45">
            <a:extLst>
              <a:ext uri="{FF2B5EF4-FFF2-40B4-BE49-F238E27FC236}">
                <a16:creationId xmlns:a16="http://schemas.microsoft.com/office/drawing/2014/main" id="{59E43158-81C0-4974-A239-716AE35B3793}"/>
              </a:ext>
            </a:extLst>
          </p:cNvPr>
          <p:cNvGrpSpPr/>
          <p:nvPr/>
        </p:nvGrpSpPr>
        <p:grpSpPr>
          <a:xfrm flipH="1">
            <a:off x="512536" y="1754384"/>
            <a:ext cx="5060552" cy="1567778"/>
            <a:chOff x="4411970" y="4340222"/>
            <a:chExt cx="779467" cy="242683"/>
          </a:xfrm>
          <a:solidFill>
            <a:schemeClr val="accent1">
              <a:lumMod val="60000"/>
              <a:lumOff val="40000"/>
            </a:schemeClr>
          </a:solidFill>
        </p:grpSpPr>
        <p:sp>
          <p:nvSpPr>
            <p:cNvPr id="12" name="Google Shape;2529;p45">
              <a:extLst>
                <a:ext uri="{FF2B5EF4-FFF2-40B4-BE49-F238E27FC236}">
                  <a16:creationId xmlns:a16="http://schemas.microsoft.com/office/drawing/2014/main" id="{21A31DE2-A073-49F6-8578-810DB6BA7F95}"/>
                </a:ext>
              </a:extLst>
            </p:cNvPr>
            <p:cNvSpPr/>
            <p:nvPr/>
          </p:nvSpPr>
          <p:spPr>
            <a:xfrm>
              <a:off x="4411970" y="4340222"/>
              <a:ext cx="121370" cy="121370"/>
            </a:xfrm>
            <a:custGeom>
              <a:avLst/>
              <a:gdLst/>
              <a:ahLst/>
              <a:cxnLst/>
              <a:rect l="l" t="t" r="r" b="b"/>
              <a:pathLst>
                <a:path w="2688" h="2688" extrusionOk="0">
                  <a:moveTo>
                    <a:pt x="2688" y="1"/>
                  </a:moveTo>
                  <a:cubicBezTo>
                    <a:pt x="1205" y="1"/>
                    <a:pt x="1" y="1203"/>
                    <a:pt x="1" y="2688"/>
                  </a:cubicBezTo>
                  <a:lnTo>
                    <a:pt x="379" y="2688"/>
                  </a:lnTo>
                  <a:cubicBezTo>
                    <a:pt x="379" y="1411"/>
                    <a:pt x="1413" y="379"/>
                    <a:pt x="2688" y="379"/>
                  </a:cubicBezTo>
                  <a:lnTo>
                    <a:pt x="268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530;p45">
              <a:extLst>
                <a:ext uri="{FF2B5EF4-FFF2-40B4-BE49-F238E27FC236}">
                  <a16:creationId xmlns:a16="http://schemas.microsoft.com/office/drawing/2014/main" id="{75D5094D-7A9C-4EBE-B1FA-72055B92E8E0}"/>
                </a:ext>
              </a:extLst>
            </p:cNvPr>
            <p:cNvSpPr/>
            <p:nvPr/>
          </p:nvSpPr>
          <p:spPr>
            <a:xfrm>
              <a:off x="4457032" y="4385284"/>
              <a:ext cx="152661" cy="152615"/>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31;p45">
              <a:extLst>
                <a:ext uri="{FF2B5EF4-FFF2-40B4-BE49-F238E27FC236}">
                  <a16:creationId xmlns:a16="http://schemas.microsoft.com/office/drawing/2014/main" id="{E7EE8CEF-FB9F-469D-B605-E33EC39226CE}"/>
                </a:ext>
              </a:extLst>
            </p:cNvPr>
            <p:cNvSpPr/>
            <p:nvPr/>
          </p:nvSpPr>
          <p:spPr>
            <a:xfrm>
              <a:off x="4533392" y="4383749"/>
              <a:ext cx="658046" cy="199155"/>
            </a:xfrm>
            <a:custGeom>
              <a:avLst/>
              <a:gdLst/>
              <a:ahLst/>
              <a:cxnLst/>
              <a:rect l="l" t="t" r="r" b="b"/>
              <a:pathLst>
                <a:path w="16511" h="4997" extrusionOk="0">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532;p45">
            <a:extLst>
              <a:ext uri="{FF2B5EF4-FFF2-40B4-BE49-F238E27FC236}">
                <a16:creationId xmlns:a16="http://schemas.microsoft.com/office/drawing/2014/main" id="{75E310D6-CE84-4705-84F2-51E07F15A39E}"/>
              </a:ext>
            </a:extLst>
          </p:cNvPr>
          <p:cNvSpPr txBox="1"/>
          <p:nvPr/>
        </p:nvSpPr>
        <p:spPr>
          <a:xfrm flipH="1">
            <a:off x="834474" y="2061058"/>
            <a:ext cx="2850477" cy="1099065"/>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fr-FR" sz="2400" b="1" i="1" kern="0" dirty="0">
                <a:solidFill>
                  <a:prstClr val="black"/>
                </a:solidFill>
                <a:ea typeface="MS PGothic"/>
              </a:rPr>
              <a:t>« Le monde est dangereux, injuste, incontrôlable. » </a:t>
            </a:r>
            <a:endParaRPr sz="2400" kern="0" dirty="0">
              <a:solidFill>
                <a:srgbClr val="000000"/>
              </a:solidFill>
              <a:latin typeface="Roboto"/>
              <a:ea typeface="Roboto"/>
              <a:cs typeface="Roboto"/>
              <a:sym typeface="Roboto"/>
            </a:endParaRPr>
          </a:p>
        </p:txBody>
      </p:sp>
      <p:grpSp>
        <p:nvGrpSpPr>
          <p:cNvPr id="46" name="Google Shape;2528;p45">
            <a:extLst>
              <a:ext uri="{FF2B5EF4-FFF2-40B4-BE49-F238E27FC236}">
                <a16:creationId xmlns:a16="http://schemas.microsoft.com/office/drawing/2014/main" id="{BC177978-8682-433C-86F3-BAD87C5A66BD}"/>
              </a:ext>
            </a:extLst>
          </p:cNvPr>
          <p:cNvGrpSpPr/>
          <p:nvPr/>
        </p:nvGrpSpPr>
        <p:grpSpPr>
          <a:xfrm flipH="1">
            <a:off x="4041225" y="4657967"/>
            <a:ext cx="5060552" cy="1567778"/>
            <a:chOff x="4411970" y="4340222"/>
            <a:chExt cx="779467" cy="242683"/>
          </a:xfrm>
          <a:solidFill>
            <a:schemeClr val="accent1">
              <a:lumMod val="60000"/>
              <a:lumOff val="40000"/>
            </a:schemeClr>
          </a:solidFill>
        </p:grpSpPr>
        <p:sp>
          <p:nvSpPr>
            <p:cNvPr id="47" name="Google Shape;2529;p45">
              <a:extLst>
                <a:ext uri="{FF2B5EF4-FFF2-40B4-BE49-F238E27FC236}">
                  <a16:creationId xmlns:a16="http://schemas.microsoft.com/office/drawing/2014/main" id="{F5DF8F4E-E127-4407-B244-F1A3B5E66C3B}"/>
                </a:ext>
              </a:extLst>
            </p:cNvPr>
            <p:cNvSpPr/>
            <p:nvPr/>
          </p:nvSpPr>
          <p:spPr>
            <a:xfrm>
              <a:off x="4411970" y="4340222"/>
              <a:ext cx="121370" cy="121370"/>
            </a:xfrm>
            <a:custGeom>
              <a:avLst/>
              <a:gdLst/>
              <a:ahLst/>
              <a:cxnLst/>
              <a:rect l="l" t="t" r="r" b="b"/>
              <a:pathLst>
                <a:path w="2688" h="2688" extrusionOk="0">
                  <a:moveTo>
                    <a:pt x="2688" y="1"/>
                  </a:moveTo>
                  <a:cubicBezTo>
                    <a:pt x="1205" y="1"/>
                    <a:pt x="1" y="1203"/>
                    <a:pt x="1" y="2688"/>
                  </a:cubicBezTo>
                  <a:lnTo>
                    <a:pt x="379" y="2688"/>
                  </a:lnTo>
                  <a:cubicBezTo>
                    <a:pt x="379" y="1411"/>
                    <a:pt x="1413" y="379"/>
                    <a:pt x="2688" y="379"/>
                  </a:cubicBezTo>
                  <a:lnTo>
                    <a:pt x="268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530;p45">
              <a:extLst>
                <a:ext uri="{FF2B5EF4-FFF2-40B4-BE49-F238E27FC236}">
                  <a16:creationId xmlns:a16="http://schemas.microsoft.com/office/drawing/2014/main" id="{B513CA65-CA9B-4B24-953E-8051E654E596}"/>
                </a:ext>
              </a:extLst>
            </p:cNvPr>
            <p:cNvSpPr/>
            <p:nvPr/>
          </p:nvSpPr>
          <p:spPr>
            <a:xfrm>
              <a:off x="4457032" y="4385284"/>
              <a:ext cx="152661" cy="152615"/>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531;p45">
              <a:extLst>
                <a:ext uri="{FF2B5EF4-FFF2-40B4-BE49-F238E27FC236}">
                  <a16:creationId xmlns:a16="http://schemas.microsoft.com/office/drawing/2014/main" id="{F31B6850-4DCC-4944-BE0C-4DC002337BB5}"/>
                </a:ext>
              </a:extLst>
            </p:cNvPr>
            <p:cNvSpPr/>
            <p:nvPr/>
          </p:nvSpPr>
          <p:spPr>
            <a:xfrm>
              <a:off x="4533392" y="4383749"/>
              <a:ext cx="658046" cy="199155"/>
            </a:xfrm>
            <a:custGeom>
              <a:avLst/>
              <a:gdLst/>
              <a:ahLst/>
              <a:cxnLst/>
              <a:rect l="l" t="t" r="r" b="b"/>
              <a:pathLst>
                <a:path w="16511" h="4997" extrusionOk="0">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Google Shape;2532;p45">
            <a:extLst>
              <a:ext uri="{FF2B5EF4-FFF2-40B4-BE49-F238E27FC236}">
                <a16:creationId xmlns:a16="http://schemas.microsoft.com/office/drawing/2014/main" id="{2D80C9A9-F580-4212-9E8D-E1D788A679B9}"/>
              </a:ext>
            </a:extLst>
          </p:cNvPr>
          <p:cNvSpPr txBox="1"/>
          <p:nvPr/>
        </p:nvSpPr>
        <p:spPr>
          <a:xfrm flipH="1">
            <a:off x="4363163" y="4964641"/>
            <a:ext cx="2850477" cy="1099065"/>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fr-FR" sz="2400" b="1" i="1" kern="0" dirty="0">
                <a:solidFill>
                  <a:prstClr val="black"/>
                </a:solidFill>
                <a:ea typeface="MS PGothic"/>
              </a:rPr>
              <a:t>« Je suis vulnérable.» </a:t>
            </a:r>
            <a:endParaRPr sz="2400" kern="0" dirty="0">
              <a:solidFill>
                <a:srgbClr val="000000"/>
              </a:solidFill>
              <a:latin typeface="Roboto"/>
              <a:ea typeface="Roboto"/>
              <a:cs typeface="Roboto"/>
              <a:sym typeface="Roboto"/>
            </a:endParaRPr>
          </a:p>
        </p:txBody>
      </p:sp>
      <p:grpSp>
        <p:nvGrpSpPr>
          <p:cNvPr id="51" name="Google Shape;2528;p45">
            <a:extLst>
              <a:ext uri="{FF2B5EF4-FFF2-40B4-BE49-F238E27FC236}">
                <a16:creationId xmlns:a16="http://schemas.microsoft.com/office/drawing/2014/main" id="{8C7D8049-2A95-47FF-898A-EC92181E7D10}"/>
              </a:ext>
            </a:extLst>
          </p:cNvPr>
          <p:cNvGrpSpPr/>
          <p:nvPr/>
        </p:nvGrpSpPr>
        <p:grpSpPr>
          <a:xfrm flipH="1">
            <a:off x="6911471" y="1718714"/>
            <a:ext cx="5060552" cy="1567778"/>
            <a:chOff x="4411970" y="4340222"/>
            <a:chExt cx="779467" cy="242683"/>
          </a:xfrm>
          <a:solidFill>
            <a:schemeClr val="accent1">
              <a:lumMod val="60000"/>
              <a:lumOff val="40000"/>
            </a:schemeClr>
          </a:solidFill>
        </p:grpSpPr>
        <p:sp>
          <p:nvSpPr>
            <p:cNvPr id="52" name="Google Shape;2529;p45">
              <a:extLst>
                <a:ext uri="{FF2B5EF4-FFF2-40B4-BE49-F238E27FC236}">
                  <a16:creationId xmlns:a16="http://schemas.microsoft.com/office/drawing/2014/main" id="{C137D6AE-C927-44CA-800E-6CE60D240F60}"/>
                </a:ext>
              </a:extLst>
            </p:cNvPr>
            <p:cNvSpPr/>
            <p:nvPr/>
          </p:nvSpPr>
          <p:spPr>
            <a:xfrm>
              <a:off x="4411970" y="4340222"/>
              <a:ext cx="121370" cy="121370"/>
            </a:xfrm>
            <a:custGeom>
              <a:avLst/>
              <a:gdLst/>
              <a:ahLst/>
              <a:cxnLst/>
              <a:rect l="l" t="t" r="r" b="b"/>
              <a:pathLst>
                <a:path w="2688" h="2688" extrusionOk="0">
                  <a:moveTo>
                    <a:pt x="2688" y="1"/>
                  </a:moveTo>
                  <a:cubicBezTo>
                    <a:pt x="1205" y="1"/>
                    <a:pt x="1" y="1203"/>
                    <a:pt x="1" y="2688"/>
                  </a:cubicBezTo>
                  <a:lnTo>
                    <a:pt x="379" y="2688"/>
                  </a:lnTo>
                  <a:cubicBezTo>
                    <a:pt x="379" y="1411"/>
                    <a:pt x="1413" y="379"/>
                    <a:pt x="2688" y="379"/>
                  </a:cubicBezTo>
                  <a:lnTo>
                    <a:pt x="268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530;p45">
              <a:extLst>
                <a:ext uri="{FF2B5EF4-FFF2-40B4-BE49-F238E27FC236}">
                  <a16:creationId xmlns:a16="http://schemas.microsoft.com/office/drawing/2014/main" id="{EF78D9B4-1EBC-44F0-8EAE-AD77B10D1003}"/>
                </a:ext>
              </a:extLst>
            </p:cNvPr>
            <p:cNvSpPr/>
            <p:nvPr/>
          </p:nvSpPr>
          <p:spPr>
            <a:xfrm>
              <a:off x="4457032" y="4385284"/>
              <a:ext cx="152661" cy="152615"/>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531;p45">
              <a:extLst>
                <a:ext uri="{FF2B5EF4-FFF2-40B4-BE49-F238E27FC236}">
                  <a16:creationId xmlns:a16="http://schemas.microsoft.com/office/drawing/2014/main" id="{1024FFE6-E5C7-4BE0-8D0F-74FE05790BD7}"/>
                </a:ext>
              </a:extLst>
            </p:cNvPr>
            <p:cNvSpPr/>
            <p:nvPr/>
          </p:nvSpPr>
          <p:spPr>
            <a:xfrm>
              <a:off x="4533392" y="4383749"/>
              <a:ext cx="658046" cy="199155"/>
            </a:xfrm>
            <a:custGeom>
              <a:avLst/>
              <a:gdLst/>
              <a:ahLst/>
              <a:cxnLst/>
              <a:rect l="l" t="t" r="r" b="b"/>
              <a:pathLst>
                <a:path w="16511" h="4997" extrusionOk="0">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2532;p45">
            <a:extLst>
              <a:ext uri="{FF2B5EF4-FFF2-40B4-BE49-F238E27FC236}">
                <a16:creationId xmlns:a16="http://schemas.microsoft.com/office/drawing/2014/main" id="{4B6CF6BC-30E3-4EC0-A49D-F475874B7C27}"/>
              </a:ext>
            </a:extLst>
          </p:cNvPr>
          <p:cNvSpPr txBox="1"/>
          <p:nvPr/>
        </p:nvSpPr>
        <p:spPr>
          <a:xfrm flipH="1">
            <a:off x="7233409" y="2025388"/>
            <a:ext cx="2850477" cy="1099065"/>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kumimoji="0" lang="fr-FR" sz="2400" b="1" i="1" u="none" strike="noStrike" kern="0" cap="none" spc="0" normalizeH="0" baseline="0" noProof="0" dirty="0">
                <a:ln>
                  <a:noFill/>
                </a:ln>
                <a:solidFill>
                  <a:prstClr val="black"/>
                </a:solidFill>
                <a:effectLst/>
                <a:uLnTx/>
                <a:uFillTx/>
                <a:ea typeface="MS PGothic"/>
              </a:rPr>
              <a:t>« Les autres ne sont </a:t>
            </a:r>
          </a:p>
          <a:p>
            <a:pPr algn="ctr">
              <a:buClr>
                <a:srgbClr val="000000"/>
              </a:buClr>
              <a:buFont typeface="Arial"/>
              <a:buNone/>
            </a:pPr>
            <a:r>
              <a:rPr kumimoji="0" lang="fr-FR" sz="2400" b="1" i="1" u="none" strike="noStrike" kern="0" cap="none" spc="0" normalizeH="0" baseline="0" noProof="0" dirty="0">
                <a:ln>
                  <a:noFill/>
                </a:ln>
                <a:solidFill>
                  <a:prstClr val="black"/>
                </a:solidFill>
                <a:effectLst/>
                <a:uLnTx/>
                <a:uFillTx/>
                <a:ea typeface="MS PGothic"/>
              </a:rPr>
              <a:t>pas fiables.»</a:t>
            </a:r>
            <a:endParaRPr lang="fr-FR" sz="2400" kern="0" dirty="0">
              <a:solidFill>
                <a:srgbClr val="000000"/>
              </a:solidFill>
              <a:latin typeface="Roboto"/>
              <a:ea typeface="Roboto"/>
              <a:cs typeface="Roboto"/>
              <a:sym typeface="Roboto"/>
            </a:endParaRPr>
          </a:p>
        </p:txBody>
      </p:sp>
      <p:sp>
        <p:nvSpPr>
          <p:cNvPr id="57" name="ZoneTexte 56">
            <a:extLst>
              <a:ext uri="{FF2B5EF4-FFF2-40B4-BE49-F238E27FC236}">
                <a16:creationId xmlns:a16="http://schemas.microsoft.com/office/drawing/2014/main" id="{06AFCE98-F7B9-4C16-B4DE-7695B4F0B273}"/>
              </a:ext>
            </a:extLst>
          </p:cNvPr>
          <p:cNvSpPr txBox="1"/>
          <p:nvPr/>
        </p:nvSpPr>
        <p:spPr>
          <a:xfrm>
            <a:off x="3442340" y="3772805"/>
            <a:ext cx="6267143" cy="523220"/>
          </a:xfrm>
          <a:prstGeom prst="rect">
            <a:avLst/>
          </a:prstGeom>
          <a:noFill/>
        </p:spPr>
        <p:txBody>
          <a:bodyPr wrap="square">
            <a:spAutoFit/>
          </a:bodyPr>
          <a:lstStyle/>
          <a:p>
            <a:pPr marR="0" lvl="0" algn="just" defTabSz="914400" eaLnBrk="1" fontAlgn="auto" latinLnBrk="0" hangingPunct="1">
              <a:lnSpc>
                <a:spcPct val="100000"/>
              </a:lnSpc>
              <a:spcBef>
                <a:spcPts val="0"/>
              </a:spcBef>
              <a:spcAft>
                <a:spcPts val="0"/>
              </a:spcAft>
              <a:buClrTx/>
              <a:buSzTx/>
              <a:tabLst/>
              <a:defRPr/>
            </a:pPr>
            <a:r>
              <a:rPr kumimoji="0" lang="fr-FR" sz="2800" b="1" i="0" u="none" strike="noStrike" kern="0" cap="none" spc="0" normalizeH="0" baseline="0" noProof="0" dirty="0">
                <a:ln>
                  <a:noFill/>
                </a:ln>
                <a:solidFill>
                  <a:srgbClr val="632B8D"/>
                </a:solidFill>
                <a:effectLst/>
                <a:uLnTx/>
                <a:uFillTx/>
                <a:ea typeface="MS PGothic"/>
              </a:rPr>
              <a:t>Bouleversement possible des </a:t>
            </a:r>
            <a:r>
              <a:rPr lang="fr-FR" sz="2800" b="1" kern="0" dirty="0">
                <a:solidFill>
                  <a:srgbClr val="632B8D"/>
                </a:solidFill>
                <a:ea typeface="MS PGothic"/>
              </a:rPr>
              <a:t>croyances</a:t>
            </a:r>
            <a:endParaRPr kumimoji="0" lang="fr-FR" sz="2800" b="1" i="0" u="none" strike="noStrike" kern="0" cap="none" spc="0" normalizeH="0" baseline="0" noProof="0" dirty="0">
              <a:ln>
                <a:noFill/>
              </a:ln>
              <a:solidFill>
                <a:srgbClr val="632B8D"/>
              </a:solidFill>
              <a:effectLst/>
              <a:uLnTx/>
              <a:uFillTx/>
              <a:ea typeface="MS PGothic"/>
            </a:endParaRPr>
          </a:p>
        </p:txBody>
      </p:sp>
      <p:pic>
        <p:nvPicPr>
          <p:cNvPr id="7" name="Graphique 6" descr="Globe terrestre : Amériques avec un remplissage uni">
            <a:extLst>
              <a:ext uri="{FF2B5EF4-FFF2-40B4-BE49-F238E27FC236}">
                <a16:creationId xmlns:a16="http://schemas.microsoft.com/office/drawing/2014/main" id="{16C26333-1B0A-4450-931B-C59E73ACFB8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21346" y="2091173"/>
            <a:ext cx="914400" cy="914400"/>
          </a:xfrm>
          <a:prstGeom prst="rect">
            <a:avLst/>
          </a:prstGeom>
        </p:spPr>
      </p:pic>
      <p:pic>
        <p:nvPicPr>
          <p:cNvPr id="62" name="Graphique 61" descr="Utilisateurs avec un remplissage uni">
            <a:extLst>
              <a:ext uri="{FF2B5EF4-FFF2-40B4-BE49-F238E27FC236}">
                <a16:creationId xmlns:a16="http://schemas.microsoft.com/office/drawing/2014/main" id="{1CB30ADA-55BB-4B34-A005-0B99F0F0453E}"/>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726682" y="2054893"/>
            <a:ext cx="914400" cy="914400"/>
          </a:xfrm>
          <a:prstGeom prst="rect">
            <a:avLst/>
          </a:prstGeom>
        </p:spPr>
      </p:pic>
      <p:pic>
        <p:nvPicPr>
          <p:cNvPr id="67" name="Graphique 66" descr="Drame avec un remplissage uni">
            <a:extLst>
              <a:ext uri="{FF2B5EF4-FFF2-40B4-BE49-F238E27FC236}">
                <a16:creationId xmlns:a16="http://schemas.microsoft.com/office/drawing/2014/main" id="{9D633EE6-6BD3-4540-9032-D0E1F5250784}"/>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924143" y="5046470"/>
            <a:ext cx="810972" cy="810972"/>
          </a:xfrm>
          <a:prstGeom prst="rect">
            <a:avLst/>
          </a:prstGeom>
        </p:spPr>
      </p:pic>
    </p:spTree>
    <p:extLst>
      <p:ext uri="{BB962C8B-B14F-4D97-AF65-F5344CB8AC3E}">
        <p14:creationId xmlns:p14="http://schemas.microsoft.com/office/powerpoint/2010/main" val="299960459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3879</TotalTime>
  <Words>2041</Words>
  <Application>Microsoft Office PowerPoint</Application>
  <PresentationFormat>Grand écran</PresentationFormat>
  <Paragraphs>284</Paragraphs>
  <Slides>26</Slides>
  <Notes>20</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26</vt:i4>
      </vt:variant>
    </vt:vector>
  </HeadingPairs>
  <TitlesOfParts>
    <vt:vector size="37" baseType="lpstr">
      <vt:lpstr>Arial</vt:lpstr>
      <vt:lpstr>Calibri</vt:lpstr>
      <vt:lpstr>Calibri Light</vt:lpstr>
      <vt:lpstr>Fira Sans</vt:lpstr>
      <vt:lpstr>Fira Sans Extra Condensed</vt:lpstr>
      <vt:lpstr>Fira Sans Extra Condensed Medium</vt:lpstr>
      <vt:lpstr>Marianne</vt:lpstr>
      <vt:lpstr>Roboto</vt:lpstr>
      <vt:lpstr>Wingdings</vt:lpstr>
      <vt:lpstr>Thème Office</vt:lpstr>
      <vt:lpstr>1_Thème Office</vt:lpstr>
      <vt:lpstr> Préparer l’accueil des élèves   Claire BEY, cheffe du bureau de la santé et de l’action sociale Catherine ROGER, Psychologue conseillère technique santé mentale DGESCO</vt:lpstr>
      <vt:lpstr>Objectifs de ce temps d’échanges</vt:lpstr>
      <vt:lpstr>L’appui par des ressources</vt:lpstr>
      <vt:lpstr>Les capsules</vt:lpstr>
      <vt:lpstr>Les livrets</vt:lpstr>
      <vt:lpstr>Les livrets (annexe)</vt:lpstr>
      <vt:lpstr>Comprendre ce qui se joue</vt:lpstr>
      <vt:lpstr>Comment réagit-on à  un événement traumatique?</vt:lpstr>
      <vt:lpstr>Comment réagit-on à  un événement traumatique?</vt:lpstr>
      <vt:lpstr>Des enjeux multiples</vt:lpstr>
      <vt:lpstr>Des enjeux multiples</vt:lpstr>
      <vt:lpstr>Des enjeux multiples</vt:lpstr>
      <vt:lpstr>Repérer un élève en souffrance maternelle et élémentaire</vt:lpstr>
      <vt:lpstr>Repérer un élève en souffrance collège et lycée</vt:lpstr>
      <vt:lpstr>Quelques éléments de repère</vt:lpstr>
      <vt:lpstr>Présentation PowerPoint</vt:lpstr>
      <vt:lpstr>« Si j’étais un super héros, j’aurais le pouvoir de voir, même dans le noir, beaucoup d’espoir. »  Schen Achiba, 8 ans, Hellemmes (59)</vt:lpstr>
      <vt:lpstr>Bien-être et apprentissages :  le levier des compétences psychosociales</vt:lpstr>
      <vt:lpstr>Résultats des méta-analyses</vt:lpstr>
      <vt:lpstr>Présentation PowerPoint</vt:lpstr>
      <vt:lpstr>Comment développer les CPS des élèves ?</vt:lpstr>
      <vt:lpstr>Un éclairage scientifique pour comprendre</vt:lpstr>
      <vt:lpstr>Un exemple de séance</vt:lpstr>
      <vt:lpstr>Un exemple de séance CPS / EPS / Sciences</vt:lpstr>
      <vt:lpstr>Conclusion</vt:lpstr>
      <vt:lpstr>Temps d’échanges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Développer la résilience en milieu scolaire  Claire BEY, cheffe du bureau de la santé et de l’action sociale Catherine ROGER, Psychologue conseillère technique santé mentale DGESCO</dc:title>
  <dc:creator>CATHERINE ROGER</dc:creator>
  <cp:lastModifiedBy>CATHERINE ROGER</cp:lastModifiedBy>
  <cp:revision>96</cp:revision>
  <dcterms:created xsi:type="dcterms:W3CDTF">2025-01-15T03:04:21Z</dcterms:created>
  <dcterms:modified xsi:type="dcterms:W3CDTF">2025-01-18T13:57:14Z</dcterms:modified>
</cp:coreProperties>
</file>