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0"/>
  </p:notesMasterIdLst>
  <p:handoutMasterIdLst>
    <p:handoutMasterId r:id="rId21"/>
  </p:handoutMasterIdLst>
  <p:sldIdLst>
    <p:sldId id="326" r:id="rId2"/>
    <p:sldId id="365" r:id="rId3"/>
    <p:sldId id="366" r:id="rId4"/>
    <p:sldId id="328" r:id="rId5"/>
    <p:sldId id="352" r:id="rId6"/>
    <p:sldId id="358" r:id="rId7"/>
    <p:sldId id="367" r:id="rId8"/>
    <p:sldId id="363" r:id="rId9"/>
    <p:sldId id="373" r:id="rId10"/>
    <p:sldId id="351" r:id="rId11"/>
    <p:sldId id="368" r:id="rId12"/>
    <p:sldId id="362" r:id="rId13"/>
    <p:sldId id="371" r:id="rId14"/>
    <p:sldId id="369" r:id="rId15"/>
    <p:sldId id="372" r:id="rId16"/>
    <p:sldId id="347" r:id="rId17"/>
    <p:sldId id="353" r:id="rId18"/>
    <p:sldId id="370"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7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19" d="100"/>
          <a:sy n="119" d="100"/>
        </p:scale>
        <p:origin x="270"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14/11/2023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14/11/2023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14/11/2023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14/11/2023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14/11/2023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341664" y="1347614"/>
            <a:ext cx="8208914" cy="36004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de leur dossier. </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a:t>
            </a:r>
          </a:p>
          <a:p>
            <a:pPr algn="just" defTabSz="457200">
              <a:spcBef>
                <a:spcPts val="600"/>
              </a:spcBef>
              <a:spcAft>
                <a:spcPts val="600"/>
              </a:spcAft>
              <a:buClr>
                <a:srgbClr val="FF0000"/>
              </a:buClr>
              <a:buSzPct val="100000"/>
            </a:pPr>
            <a:r>
              <a:rPr lang="fr-FR" sz="1200" b="1" dirty="0">
                <a:solidFill>
                  <a:schemeClr val="bg2"/>
                </a:solidFill>
              </a:rPr>
              <a:t>Attention à l’INE, date et lieu de naissance qui doivent correspondre à celui saisi dans SIECLE</a:t>
            </a:r>
          </a:p>
          <a:p>
            <a:pPr algn="just" defTabSz="457200">
              <a:spcBef>
                <a:spcPts val="600"/>
              </a:spcBef>
              <a:spcAft>
                <a:spcPts val="600"/>
              </a:spcAft>
              <a:buClr>
                <a:srgbClr val="FF0000"/>
              </a:buClr>
              <a:buSzPct val="100000"/>
            </a:pPr>
            <a:r>
              <a:rPr lang="fr-FR" sz="1200" b="1" dirty="0">
                <a:solidFill>
                  <a:schemeClr val="bg2"/>
                </a:solidFill>
              </a:rPr>
              <a:t>Attention aux numéro de dossier et mot de passe: procédure en cas d’oubli ou de perte sous la fonction désignée en dessous des barres d’identifiants (cliquer sur accéder à mon dossier, puis n° de dossier ou mot de passe perdu)</a:t>
            </a:r>
          </a:p>
          <a:p>
            <a:pPr algn="just" defTabSz="457200">
              <a:spcBef>
                <a:spcPts val="600"/>
              </a:spcBef>
              <a:spcAft>
                <a:spcPts val="600"/>
              </a:spcAft>
              <a:buClr>
                <a:srgbClr val="FF0000"/>
              </a:buClr>
              <a:buSzPct val="100000"/>
            </a:pPr>
            <a:endParaRPr lang="fr-FR" sz="1400" b="1" dirty="0">
              <a:solidFill>
                <a:schemeClr val="bg2"/>
              </a:solidFill>
            </a:endParaRPr>
          </a:p>
          <a:p>
            <a:pPr lvl="0" algn="just" defTabSz="457200">
              <a:spcBef>
                <a:spcPts val="600"/>
              </a:spcBef>
              <a:spcAft>
                <a:spcPts val="600"/>
              </a:spcAft>
              <a:buClr>
                <a:srgbClr val="FF0000"/>
              </a:buClr>
              <a:buSzPct val="100000"/>
            </a:pPr>
            <a:endParaRPr lang="fr-FR" sz="1400" dirty="0">
              <a:solidFill>
                <a:schemeClr val="accent1"/>
              </a:solidFill>
            </a:endParaRP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25877" y="3786300"/>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ils peuvent également renseigner leur email et numéro de portable dans le dossier de leur enfant pour recevoir messages et alertes Parcoursup. Ils pourront également recevoir des informations sur les formations qui organisent des épreuves écrites/orales et le rappel des échéances. </a:t>
            </a:r>
          </a:p>
        </p:txBody>
      </p:sp>
      <p:sp>
        <p:nvSpPr>
          <p:cNvPr id="9" name="Rectangle à coins arrondis 8"/>
          <p:cNvSpPr/>
          <p:nvPr/>
        </p:nvSpPr>
        <p:spPr>
          <a:xfrm>
            <a:off x="425877" y="1805506"/>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renseigner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200" dirty="0">
                <a:solidFill>
                  <a:schemeClr val="accent1"/>
                </a:solidFill>
              </a:rPr>
              <a:t>Formuler un maximum de vœux: Jusqu’à </a:t>
            </a:r>
            <a:r>
              <a:rPr lang="fr-FR" sz="1200" b="1" dirty="0">
                <a:solidFill>
                  <a:schemeClr val="bg1"/>
                </a:solidFill>
                <a:highlight>
                  <a:srgbClr val="0000FF"/>
                </a:highlight>
              </a:rPr>
              <a:t>10 vœux et 10 vœux supplémentaires</a:t>
            </a:r>
            <a:r>
              <a:rPr lang="fr-FR" sz="1200" dirty="0">
                <a:solidFill>
                  <a:schemeClr val="accent1"/>
                </a:solidFill>
              </a:rPr>
              <a:t> pour des formations en apprentissage</a:t>
            </a:r>
            <a:br>
              <a:rPr lang="fr-FR" sz="1200" dirty="0">
                <a:solidFill>
                  <a:schemeClr val="accent1"/>
                </a:solidFill>
              </a:rPr>
            </a:br>
            <a:endParaRPr lang="fr-FR" sz="1200" dirty="0">
              <a:solidFill>
                <a:schemeClr val="accent1"/>
              </a:solidFill>
            </a:endParaRPr>
          </a:p>
          <a:p>
            <a:pPr marL="285750" indent="-285750" algn="just">
              <a:buClr>
                <a:schemeClr val="bg2"/>
              </a:buClr>
              <a:buFont typeface="Courier New" panose="02070309020205020404" pitchFamily="49" charset="0"/>
              <a:buChar char="o"/>
            </a:pPr>
            <a:r>
              <a:rPr lang="fr-FR" sz="1200" dirty="0">
                <a:solidFill>
                  <a:schemeClr val="accent1"/>
                </a:solidFill>
              </a:rPr>
              <a:t>Attention à la saisie des vœux </a:t>
            </a:r>
            <a:r>
              <a:rPr lang="fr-FR" sz="1200" dirty="0">
                <a:solidFill>
                  <a:srgbClr val="000091"/>
                </a:solidFill>
              </a:rPr>
              <a:t>en établissements privés, au CNED, en apprentissage ou de formation à distance</a:t>
            </a:r>
          </a:p>
          <a:p>
            <a:pPr algn="just">
              <a:buClr>
                <a:schemeClr val="bg2"/>
              </a:buClr>
            </a:pPr>
            <a:endParaRPr lang="fr-FR" sz="1200" b="1" dirty="0">
              <a:solidFill>
                <a:schemeClr val="accent1"/>
              </a:solidFill>
            </a:endParaRPr>
          </a:p>
          <a:p>
            <a:pPr marL="285750" indent="-285750" algn="just">
              <a:buClr>
                <a:schemeClr val="bg2"/>
              </a:buClr>
              <a:buFont typeface="Courier New" panose="02070309020205020404" pitchFamily="49" charset="0"/>
              <a:buChar char="o"/>
            </a:pPr>
            <a:r>
              <a:rPr lang="fr-FR" sz="1200" dirty="0">
                <a:solidFill>
                  <a:schemeClr val="accent1"/>
                </a:solidFill>
              </a:rPr>
              <a:t>Possibilité de faire </a:t>
            </a:r>
            <a:r>
              <a:rPr lang="fr-FR" sz="1200" b="1" dirty="0">
                <a:solidFill>
                  <a:schemeClr val="bg1"/>
                </a:solidFill>
                <a:highlight>
                  <a:srgbClr val="0000FF"/>
                </a:highlight>
              </a:rPr>
              <a:t>des sous-vœux pour certaines filières</a:t>
            </a:r>
            <a:r>
              <a:rPr lang="fr-FR" sz="12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200" b="1" dirty="0">
              <a:solidFill>
                <a:schemeClr val="accent1"/>
              </a:solidFill>
            </a:endParaRPr>
          </a:p>
          <a:p>
            <a:pPr marL="285750" indent="-285750" algn="just">
              <a:buClr>
                <a:schemeClr val="bg2"/>
              </a:buClr>
              <a:buFont typeface="Courier New" panose="02070309020205020404" pitchFamily="49" charset="0"/>
              <a:buChar char="o"/>
            </a:pPr>
            <a:r>
              <a:rPr lang="fr-FR" sz="1200" b="1" dirty="0">
                <a:solidFill>
                  <a:schemeClr val="bg1"/>
                </a:solidFill>
                <a:highlight>
                  <a:srgbClr val="0000FF"/>
                </a:highlight>
              </a:rPr>
              <a:t>Les vœux sont formulés librement par les candidats (pas de classement par ordre de priorité) </a:t>
            </a:r>
            <a:r>
              <a:rPr lang="fr-FR" sz="12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200" b="1" dirty="0">
              <a:solidFill>
                <a:schemeClr val="accent1"/>
              </a:solidFill>
            </a:endParaRPr>
          </a:p>
          <a:p>
            <a:pPr marL="285750" indent="-285750" algn="just">
              <a:buClr>
                <a:schemeClr val="bg2"/>
              </a:buClr>
              <a:buFont typeface="Courier New" panose="02070309020205020404" pitchFamily="49" charset="0"/>
              <a:buChar char="o"/>
            </a:pPr>
            <a:r>
              <a:rPr lang="fr-FR" sz="1200" b="1" dirty="0">
                <a:solidFill>
                  <a:schemeClr val="bg1"/>
                </a:solidFill>
                <a:highlight>
                  <a:srgbClr val="0000FF"/>
                </a:highlight>
              </a:rPr>
              <a:t>La date de formulation du vœu n’est pas prise en compte </a:t>
            </a:r>
            <a:r>
              <a:rPr lang="fr-FR" sz="12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200" b="1" dirty="0">
              <a:solidFill>
                <a:schemeClr val="accent1"/>
              </a:solidFill>
            </a:endParaRPr>
          </a:p>
          <a:p>
            <a:pPr marL="285750" indent="-285750" algn="just">
              <a:buClr>
                <a:schemeClr val="bg2"/>
              </a:buClr>
              <a:buFont typeface="Courier New" panose="02070309020205020404" pitchFamily="49" charset="0"/>
              <a:buChar char="o"/>
            </a:pPr>
            <a:r>
              <a:rPr lang="fr-FR" sz="1200" b="1" dirty="0">
                <a:solidFill>
                  <a:schemeClr val="bg1"/>
                </a:solidFill>
                <a:highlight>
                  <a:srgbClr val="0000FF"/>
                </a:highlight>
              </a:rPr>
              <a:t>Chaque formation n’a connaissance que des vœux formulés pour elle </a:t>
            </a:r>
            <a:br>
              <a:rPr lang="fr-FR" sz="1200" b="1" dirty="0">
                <a:solidFill>
                  <a:schemeClr val="bg1"/>
                </a:solidFill>
                <a:highlight>
                  <a:srgbClr val="0000FF"/>
                </a:highlight>
              </a:rPr>
            </a:br>
            <a:r>
              <a:rPr lang="fr-FR" sz="12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200" b="1" dirty="0">
              <a:solidFill>
                <a:schemeClr val="accent1"/>
              </a:solidFill>
            </a:endParaRPr>
          </a:p>
          <a:p>
            <a:pPr marL="285750" indent="-285750" algn="just">
              <a:buClr>
                <a:schemeClr val="bg2"/>
              </a:buClr>
              <a:buFont typeface="Courier New" panose="02070309020205020404" pitchFamily="49" charset="0"/>
              <a:buChar char="o"/>
            </a:pPr>
            <a:r>
              <a:rPr lang="fr-FR" sz="1200" b="1" dirty="0">
                <a:solidFill>
                  <a:schemeClr val="bg1"/>
                </a:solidFill>
                <a:highlight>
                  <a:srgbClr val="0000FF"/>
                </a:highlight>
              </a:rPr>
              <a:t>Quand un candidat accepte une formation, il a toujours la possibilité de conserver des vœux pour lesquels il est en liste d’attente </a:t>
            </a:r>
            <a:r>
              <a:rPr lang="fr-FR" sz="1200" dirty="0">
                <a:solidFill>
                  <a:schemeClr val="accent1"/>
                </a:solidFill>
              </a:rPr>
              <a:t>et qui l’intéressent davantage</a:t>
            </a:r>
            <a:endParaRPr lang="fr-FR" sz="12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12</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14/11/2023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14/11/2023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ZoneTexte 2">
            <a:extLst>
              <a:ext uri="{FF2B5EF4-FFF2-40B4-BE49-F238E27FC236}">
                <a16:creationId xmlns:a16="http://schemas.microsoft.com/office/drawing/2014/main" id="{60CC0946-4395-477C-B026-BE7CC3432897}"/>
              </a:ext>
            </a:extLst>
          </p:cNvPr>
          <p:cNvSpPr txBox="1"/>
          <p:nvPr/>
        </p:nvSpPr>
        <p:spPr>
          <a:xfrm>
            <a:off x="4959108" y="4011910"/>
            <a:ext cx="4104456" cy="830997"/>
          </a:xfrm>
          <a:prstGeom prst="rect">
            <a:avLst/>
          </a:prstGeom>
          <a:solidFill>
            <a:schemeClr val="accent5">
              <a:lumMod val="20000"/>
              <a:lumOff val="80000"/>
            </a:schemeClr>
          </a:solidFill>
        </p:spPr>
        <p:txBody>
          <a:bodyPr wrap="square" rtlCol="0">
            <a:spAutoFit/>
          </a:bodyPr>
          <a:lstStyle/>
          <a:p>
            <a:r>
              <a:rPr lang="fr-FR" sz="1200" b="1" dirty="0">
                <a:solidFill>
                  <a:schemeClr val="bg2"/>
                </a:solidFill>
              </a:rPr>
              <a:t>Connexion régulière nécessaire car délai de réponse // Suivi régulier des PP via l’interface gestion</a:t>
            </a:r>
          </a:p>
          <a:p>
            <a:endParaRPr lang="fr-FR" sz="1200" b="1" dirty="0">
              <a:solidFill>
                <a:schemeClr val="bg2"/>
              </a:solidFill>
            </a:endParaRPr>
          </a:p>
          <a:p>
            <a:r>
              <a:rPr lang="fr-FR" sz="1200" b="1" dirty="0">
                <a:solidFill>
                  <a:schemeClr val="bg2"/>
                </a:solidFill>
              </a:rPr>
              <a:t>=&gt; </a:t>
            </a:r>
            <a:r>
              <a:rPr lang="fr-FR" sz="1200" b="1" dirty="0">
                <a:solidFill>
                  <a:srgbClr val="000091"/>
                </a:solidFill>
              </a:rPr>
              <a:t>Etape finale: l’inscription administrative</a:t>
            </a:r>
          </a:p>
        </p:txBody>
      </p:sp>
    </p:spTree>
    <p:extLst>
      <p:ext uri="{BB962C8B-B14F-4D97-AF65-F5344CB8AC3E}">
        <p14:creationId xmlns:p14="http://schemas.microsoft.com/office/powerpoint/2010/main" val="116461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Prendre connaissance du calendrier 2024,</a:t>
            </a:r>
            <a:r>
              <a:rPr lang="fr-FR" sz="1200" b="1" dirty="0">
                <a:solidFill>
                  <a:schemeClr val="accent1"/>
                </a:solidFill>
              </a:rPr>
              <a:t> des modalités de fonctionnement de la plateforme et des vidéos tutos pour se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2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Ne pas attendre la dernière minute</a:t>
            </a:r>
            <a:r>
              <a:rPr lang="fr-FR" sz="1200" b="1" dirty="0">
                <a:solidFill>
                  <a:schemeClr val="accent1"/>
                </a:solidFill>
              </a:rPr>
              <a:t> pour préparer le projet d’orientation : explorer le moteur de recherche des formations, consulter les fiches des formations qui les intéressent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2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Faire des vœux pour les formations qui les intéressent, ne pas s’autocensurer, penser à diversifier les vœux et éviter de ne formuler qu’un seul vœu, engager une réflexion et une préparation d’un projet de mobilité</a:t>
            </a:r>
          </a:p>
          <a:p>
            <a:pPr lvl="0" defTabSz="457200">
              <a:spcBef>
                <a:spcPct val="20000"/>
              </a:spcBef>
              <a:spcAft>
                <a:spcPts val="0"/>
              </a:spcAft>
              <a:buClr>
                <a:srgbClr val="FF0000"/>
              </a:buClr>
              <a:buSzPct val="100000"/>
            </a:pPr>
            <a:endParaRPr lang="fr-FR" sz="12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Ne pas rester seuls avec leurs questions :</a:t>
            </a:r>
            <a:r>
              <a:rPr lang="fr-FR" sz="1200" b="1" dirty="0">
                <a:solidFill>
                  <a:schemeClr val="accent1"/>
                </a:solidFill>
              </a:rPr>
              <a:t> échanger au sein de leur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2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Anticiper le déroulement de la phase d’admission</a:t>
            </a:r>
            <a:r>
              <a:rPr lang="fr-FR" sz="1200" b="1" dirty="0">
                <a:solidFill>
                  <a:schemeClr val="accent1"/>
                </a:solidFill>
              </a:rPr>
              <a:t>, en s’aidant des conseils des enseignants du supérieur et des chiffres clés renseignés dans les fiches des formations. </a:t>
            </a:r>
            <a:endParaRPr lang="fr-FR" sz="12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3003838"/>
          </a:xfrm>
        </p:spPr>
        <p:txBody>
          <a:bodyPr>
            <a:normAutofit lnSpcReduction="1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Mayotte (du lundi au vendredi, de 8h à 12h):</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0 800 721 800 </a:t>
            </a:r>
            <a:br>
              <a:rPr lang="fr-FR" sz="1600" b="1"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La lettre d’informations académique </a:t>
            </a:r>
            <a:r>
              <a:rPr lang="fr-FR" sz="1600" dirty="0">
                <a:solidFill>
                  <a:schemeClr val="accent1"/>
                </a:solidFill>
              </a:rPr>
              <a:t>envoyée à tous les professeurs principaux de terminale</a:t>
            </a:r>
          </a:p>
          <a:p>
            <a:pPr lvl="0" defTabSz="457200">
              <a:spcBef>
                <a:spcPct val="20000"/>
              </a:spcBef>
              <a:spcAft>
                <a:spcPts val="0"/>
              </a:spcAft>
              <a:buClr>
                <a:srgbClr val="FF0000"/>
              </a:buClr>
              <a:buSzPct val="100000"/>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Le guide de la Mobilité </a:t>
            </a:r>
            <a:r>
              <a:rPr lang="fr-FR" sz="1600" dirty="0">
                <a:solidFill>
                  <a:schemeClr val="accent1"/>
                </a:solidFill>
              </a:rPr>
              <a:t>: mobilite.ac-mayotte.fr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a:t>
            </a:r>
            <a:r>
              <a:rPr lang="fr-FR" sz="1600" b="1" u="sng" dirty="0">
                <a:solidFill>
                  <a:schemeClr val="accent1"/>
                </a:solidFill>
                <a:highlight>
                  <a:srgbClr val="FFFF00"/>
                </a:highlight>
              </a:rPr>
              <a:t>Contact</a:t>
            </a:r>
            <a:r>
              <a:rPr lang="fr-FR" sz="1600" b="1" dirty="0">
                <a:solidFill>
                  <a:schemeClr val="accent1"/>
                </a:solidFill>
                <a:highlight>
                  <a:srgbClr val="FFFF00"/>
                </a:highlight>
              </a:rPr>
              <a:t> </a:t>
            </a:r>
            <a:r>
              <a:rPr lang="fr-FR" sz="1600" dirty="0">
                <a:solidFill>
                  <a:schemeClr val="accent1"/>
                </a:solidFill>
              </a:rPr>
              <a:t>depuis le dossier Parcoursup (à privilégier et les sensibiliser à écrire un message </a:t>
            </a:r>
            <a:r>
              <a:rPr lang="fr-FR" sz="1600" u="sng" dirty="0">
                <a:solidFill>
                  <a:schemeClr val="accent1"/>
                </a:solidFill>
              </a:rPr>
              <a:t>sans attendre et le plus clair possible</a:t>
            </a:r>
            <a:r>
              <a:rPr lang="fr-FR" sz="1600" dirty="0">
                <a:solidFill>
                  <a:schemeClr val="accent1"/>
                </a:solidFill>
              </a:rPr>
              <a:t>)</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18</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et ressources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les démarches pour permettre de se concentrer sur le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permet de choisir librement les formations qui intéressent les lycéens</a:t>
            </a:r>
          </a:p>
          <a:p>
            <a:pPr marL="179388" algn="just" defTabSz="457200">
              <a:spcBef>
                <a:spcPct val="20000"/>
              </a:spcBef>
              <a:spcAft>
                <a:spcPts val="0"/>
              </a:spcAft>
              <a:buClr>
                <a:srgbClr val="FF0000"/>
              </a:buClr>
              <a:buSzPct val="100000"/>
            </a:pPr>
            <a:r>
              <a:rPr lang="fr-FR" sz="1500" dirty="0">
                <a:solidFill>
                  <a:schemeClr val="accent1"/>
                </a:solidFill>
              </a:rPr>
              <a:t>Ils formulent des vœux </a:t>
            </a:r>
            <a:r>
              <a:rPr lang="fr-FR" sz="1500" b="1" dirty="0">
                <a:solidFill>
                  <a:schemeClr val="accent1"/>
                </a:solidFill>
              </a:rPr>
              <a:t>sans les classer</a:t>
            </a:r>
            <a:r>
              <a:rPr lang="fr-FR" sz="1500" dirty="0">
                <a:solidFill>
                  <a:schemeClr val="accent1"/>
                </a:solidFill>
              </a:rPr>
              <a:t>. Ils optent leur formation en fonction des propositions d’admission qu’ils reçoivent, à partir du 30 mai 2024. </a:t>
            </a:r>
            <a:r>
              <a:rPr lang="fr-FR" sz="1500" b="1" dirty="0">
                <a:solidFill>
                  <a:schemeClr val="accent1"/>
                </a:solidFill>
              </a:rPr>
              <a:t>Ils ont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le dossier, font des propositions auxquelles les candidats répondent</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95536" y="1059582"/>
            <a:ext cx="8298792" cy="3744416"/>
          </a:xfrm>
        </p:spPr>
        <p:txBody>
          <a:bodyPr>
            <a:normAutofit fontScale="8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permettre d’affiner le projet et d’estimer leurs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la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du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14/11/2023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le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des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au lycée</a:t>
            </a:r>
          </a:p>
          <a:p>
            <a:pPr marL="285750" lvl="0" indent="-285750">
              <a:buFont typeface="Arial" panose="020B0604020202020204" pitchFamily="34" charset="0"/>
              <a:buChar char="•"/>
            </a:pPr>
            <a:r>
              <a:rPr lang="fr-FR" sz="1200" dirty="0">
                <a:solidFill>
                  <a:schemeClr val="bg1"/>
                </a:solidFill>
              </a:rPr>
              <a:t>Le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POINTS DE VIGILANCE: recommandations pour les élèves de Mayotte</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11" name="ZoneTexte 10"/>
          <p:cNvSpPr txBox="1"/>
          <p:nvPr/>
        </p:nvSpPr>
        <p:spPr>
          <a:xfrm>
            <a:off x="446632" y="1779662"/>
            <a:ext cx="8229824" cy="2693045"/>
          </a:xfrm>
          <a:prstGeom prst="rect">
            <a:avLst/>
          </a:prstGeom>
          <a:noFill/>
        </p:spPr>
        <p:txBody>
          <a:bodyPr wrap="square" rtlCol="0">
            <a:spAutoFit/>
          </a:bodyPr>
          <a:lstStyle/>
          <a:p>
            <a:r>
              <a:rPr lang="fr-FR" sz="1300" b="1" u="sng" dirty="0">
                <a:solidFill>
                  <a:srgbClr val="000091"/>
                </a:solidFill>
              </a:rPr>
              <a:t>Projet</a:t>
            </a:r>
            <a:r>
              <a:rPr lang="fr-FR" sz="1300" b="1" dirty="0">
                <a:solidFill>
                  <a:srgbClr val="000091"/>
                </a:solidFill>
              </a:rPr>
              <a:t>: </a:t>
            </a:r>
          </a:p>
          <a:p>
            <a:endParaRPr lang="fr-FR" sz="1300" b="1" dirty="0">
              <a:solidFill>
                <a:srgbClr val="000091"/>
              </a:solidFill>
            </a:endParaRPr>
          </a:p>
          <a:p>
            <a:pPr marL="285750" indent="-285750">
              <a:buFont typeface="Courier New" panose="02070309020205020404" pitchFamily="49" charset="0"/>
              <a:buChar char="o"/>
            </a:pPr>
            <a:r>
              <a:rPr lang="fr-FR" sz="1300" b="1" u="sng" dirty="0">
                <a:solidFill>
                  <a:srgbClr val="000091"/>
                </a:solidFill>
              </a:rPr>
              <a:t>Envisager une mobilité </a:t>
            </a:r>
          </a:p>
          <a:p>
            <a:endParaRPr lang="fr-FR" sz="1300" dirty="0">
              <a:solidFill>
                <a:srgbClr val="000091"/>
              </a:solidFill>
            </a:endParaRPr>
          </a:p>
          <a:p>
            <a:pPr marL="285750" indent="-285750">
              <a:buFont typeface="Courier New" panose="02070309020205020404" pitchFamily="49" charset="0"/>
              <a:buChar char="o"/>
            </a:pPr>
            <a:r>
              <a:rPr lang="fr-FR" sz="1300" b="1" u="sng" dirty="0">
                <a:solidFill>
                  <a:srgbClr val="000091"/>
                </a:solidFill>
              </a:rPr>
              <a:t>Préparer et réfléchir à une mobilité</a:t>
            </a:r>
            <a:r>
              <a:rPr lang="fr-FR" sz="1300" dirty="0">
                <a:solidFill>
                  <a:srgbClr val="000091"/>
                </a:solidFill>
              </a:rPr>
              <a:t>: dialogue nécessaire avec les parents et préparation des démarches administratives associées au départ (financières, logement…) pour la faisabilité du projet hors département de Mayotte. Choix du lieu et éviter l’isolement</a:t>
            </a:r>
          </a:p>
          <a:p>
            <a:pPr marL="285750" indent="-285750">
              <a:buFont typeface="Courier New" panose="02070309020205020404" pitchFamily="49" charset="0"/>
              <a:buChar char="o"/>
            </a:pPr>
            <a:endParaRPr lang="fr-FR" sz="1300" dirty="0">
              <a:solidFill>
                <a:srgbClr val="000091"/>
              </a:solidFill>
            </a:endParaRPr>
          </a:p>
          <a:p>
            <a:pPr marL="285750" indent="-285750">
              <a:buFont typeface="Courier New" panose="02070309020205020404" pitchFamily="49" charset="0"/>
              <a:buChar char="o"/>
            </a:pPr>
            <a:r>
              <a:rPr lang="fr-FR" sz="1300" b="1" u="sng" dirty="0">
                <a:solidFill>
                  <a:srgbClr val="000091"/>
                </a:solidFill>
              </a:rPr>
              <a:t>Diversification des choix de filière</a:t>
            </a:r>
            <a:r>
              <a:rPr lang="fr-FR" sz="1300" u="sng" dirty="0">
                <a:solidFill>
                  <a:srgbClr val="000091"/>
                </a:solidFill>
              </a:rPr>
              <a:t>: </a:t>
            </a:r>
            <a:r>
              <a:rPr lang="fr-FR" sz="1300" dirty="0">
                <a:solidFill>
                  <a:srgbClr val="000091"/>
                </a:solidFill>
              </a:rPr>
              <a:t>diversifier les types de vœux, notamment si l’élève ne s’oriente que vers les formations sélectives. </a:t>
            </a:r>
          </a:p>
          <a:p>
            <a:endParaRPr lang="fr-FR" sz="1300" dirty="0">
              <a:solidFill>
                <a:srgbClr val="000091"/>
              </a:solidFill>
            </a:endParaRPr>
          </a:p>
          <a:p>
            <a:endParaRPr lang="fr-FR" sz="1300" dirty="0">
              <a:solidFill>
                <a:srgbClr val="000091"/>
              </a:solidFill>
            </a:endParaRPr>
          </a:p>
          <a:p>
            <a:pPr marL="285750" indent="-285750">
              <a:buFont typeface="Courier New" panose="02070309020205020404" pitchFamily="49" charset="0"/>
              <a:buChar char="o"/>
            </a:pPr>
            <a:endParaRPr lang="fr-FR" sz="1300" dirty="0">
              <a:solidFill>
                <a:srgbClr val="000091"/>
              </a:solidFill>
            </a:endParaRPr>
          </a:p>
        </p:txBody>
      </p:sp>
    </p:spTree>
    <p:extLst>
      <p:ext uri="{BB962C8B-B14F-4D97-AF65-F5344CB8AC3E}">
        <p14:creationId xmlns:p14="http://schemas.microsoft.com/office/powerpoint/2010/main" val="400560449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3839</TotalTime>
  <Words>1606</Words>
  <Application>Microsoft Office PowerPoint</Application>
  <PresentationFormat>Affichage à l'écran (16:9)</PresentationFormat>
  <Paragraphs>146</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POINTS DE VIGILANCE: recommandations pour les élèves de Mayotte</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et ressources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Joynitah PAPARELLA</cp:lastModifiedBy>
  <cp:revision>184</cp:revision>
  <dcterms:created xsi:type="dcterms:W3CDTF">2020-10-27T08:44:50Z</dcterms:created>
  <dcterms:modified xsi:type="dcterms:W3CDTF">2023-11-14T12:41:43Z</dcterms:modified>
</cp:coreProperties>
</file>