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6"/>
  </p:notesMasterIdLst>
  <p:handoutMasterIdLst>
    <p:handoutMasterId r:id="rId27"/>
  </p:handoutMasterIdLst>
  <p:sldIdLst>
    <p:sldId id="378" r:id="rId2"/>
    <p:sldId id="365" r:id="rId3"/>
    <p:sldId id="366" r:id="rId4"/>
    <p:sldId id="373" r:id="rId5"/>
    <p:sldId id="328" r:id="rId6"/>
    <p:sldId id="380" r:id="rId7"/>
    <p:sldId id="383" r:id="rId8"/>
    <p:sldId id="379" r:id="rId9"/>
    <p:sldId id="358" r:id="rId10"/>
    <p:sldId id="384" r:id="rId11"/>
    <p:sldId id="375" r:id="rId12"/>
    <p:sldId id="387" r:id="rId13"/>
    <p:sldId id="385" r:id="rId14"/>
    <p:sldId id="386" r:id="rId15"/>
    <p:sldId id="388" r:id="rId16"/>
    <p:sldId id="362" r:id="rId17"/>
    <p:sldId id="371" r:id="rId18"/>
    <p:sldId id="369" r:id="rId19"/>
    <p:sldId id="372" r:id="rId20"/>
    <p:sldId id="382" r:id="rId21"/>
    <p:sldId id="353" r:id="rId22"/>
    <p:sldId id="370" r:id="rId23"/>
    <p:sldId id="377" r:id="rId24"/>
    <p:sldId id="381" r:id="rId2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66"/>
            <p14:sldId id="373"/>
            <p14:sldId id="328"/>
            <p14:sldId id="380"/>
            <p14:sldId id="383"/>
            <p14:sldId id="379"/>
            <p14:sldId id="358"/>
            <p14:sldId id="384"/>
            <p14:sldId id="375"/>
            <p14:sldId id="387"/>
            <p14:sldId id="385"/>
            <p14:sldId id="386"/>
            <p14:sldId id="388"/>
            <p14:sldId id="362"/>
            <p14:sldId id="371"/>
            <p14:sldId id="369"/>
            <p14:sldId id="372"/>
            <p14:sldId id="382"/>
            <p14:sldId id="353"/>
            <p14:sldId id="370"/>
            <p14:sldId id="377"/>
            <p14:sldId id="381"/>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1"/>
    <a:srgbClr val="EC130E"/>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143" d="100"/>
          <a:sy n="143" d="100"/>
        </p:scale>
        <p:origin x="114" y="24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14/01/2025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14/01/2025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14/01/2025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latin typeface="+mj-lt"/>
                <a:ea typeface="+mj-ea"/>
                <a:cs typeface="+mj-cs"/>
              </a:rPr>
              <a:t>parcoursup.gouv.fr</a:t>
            </a:r>
          </a:p>
        </p:txBody>
      </p:sp>
      <p:pic>
        <p:nvPicPr>
          <p:cNvPr id="9" name="Image 8">
            <a:extLst>
              <a:ext uri="{FF2B5EF4-FFF2-40B4-BE49-F238E27FC236}">
                <a16:creationId xmlns:a16="http://schemas.microsoft.com/office/drawing/2014/main" id="{BFBCB92B-FCD8-44D2-B856-C9F684EBBBCE}"/>
              </a:ext>
            </a:extLst>
          </p:cNvPr>
          <p:cNvPicPr>
            <a:picLocks noChangeAspect="1"/>
          </p:cNvPicPr>
          <p:nvPr/>
        </p:nvPicPr>
        <p:blipFill>
          <a:blip r:embed="rId4"/>
          <a:stretch>
            <a:fillRect/>
          </a:stretch>
        </p:blipFill>
        <p:spPr>
          <a:xfrm>
            <a:off x="827584" y="2724223"/>
            <a:ext cx="1212921" cy="1638274"/>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rgbClr val="FF0000"/>
                </a:solidFill>
                <a:highlight>
                  <a:srgbClr val="0000FF"/>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bg2"/>
                </a:solidFill>
              </a:rPr>
              <a:t>Nouveauté 2025 </a:t>
            </a:r>
            <a:r>
              <a:rPr lang="fr-FR" sz="1200" dirty="0">
                <a:solidFill>
                  <a:srgbClr val="000091"/>
                </a:solidFill>
              </a:rPr>
              <a:t>: sur le site </a:t>
            </a:r>
            <a:r>
              <a:rPr lang="fr-FR" sz="1200" u="sng" dirty="0">
                <a:solidFill>
                  <a:srgbClr val="3333CC"/>
                </a:solidFill>
              </a:rPr>
              <a:t>parcoursup.gouv.fr</a:t>
            </a:r>
            <a:r>
              <a:rPr lang="fr-FR" sz="1200" dirty="0">
                <a:solidFill>
                  <a:srgbClr val="000091"/>
                </a:solidFill>
              </a:rPr>
              <a:t> (espace Ressources) un 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rgbClr val="000091"/>
                </a:solidFill>
              </a:rPr>
              <a:t>On 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3843274"/>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5"/>
          <a:stretch>
            <a:fillRect/>
          </a:stretch>
        </p:blipFill>
        <p:spPr>
          <a:xfrm>
            <a:off x="7524328" y="2420512"/>
            <a:ext cx="1014260" cy="1422762"/>
          </a:xfrm>
          <a:prstGeom prst="rect">
            <a:avLst/>
          </a:prstGeom>
        </p:spPr>
      </p:pic>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p>
          <a:p>
            <a:pPr marL="177800">
              <a:spcBef>
                <a:spcPts val="300"/>
              </a:spcBef>
              <a:spcAft>
                <a:spcPts val="300"/>
              </a:spcAft>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2024)</a:t>
            </a:r>
            <a:br>
              <a:rPr lang="fr-FR" sz="1200" dirty="0">
                <a:solidFill>
                  <a:schemeClr val="accent1"/>
                </a:solidFill>
              </a:rPr>
            </a:br>
            <a:br>
              <a:rPr lang="fr-FR" sz="1200" dirty="0"/>
            </a:br>
            <a:r>
              <a:rPr lang="fr-FR" sz="1200" b="1" dirty="0">
                <a:solidFill>
                  <a:srgbClr val="FF0000"/>
                </a:solidFill>
                <a:highlight>
                  <a:srgbClr val="0000FF"/>
                </a:highlight>
              </a:rPr>
              <a:t>Nouveauté 2025 </a:t>
            </a:r>
            <a:r>
              <a:rPr lang="fr-FR" sz="1200" b="1" dirty="0">
                <a:solidFill>
                  <a:schemeClr val="bg1"/>
                </a:solidFill>
                <a:highlight>
                  <a:srgbClr val="0000FF"/>
                </a:highlight>
              </a:rPr>
              <a:t>: des informations plus riches pour réfléchir avant de faire vos vœux </a:t>
            </a:r>
            <a:r>
              <a:rPr lang="fr-FR" sz="1200" dirty="0">
                <a:solidFill>
                  <a:schemeClr val="accent1"/>
                </a:solidFill>
              </a:rPr>
              <a:t>: le taux d’accès de la formation en 2024 (pour savoir si la formation est très demandée) et des informations sur le profil des lycéens de terminale admis les années précédentes (série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3635896" y="180000"/>
            <a:ext cx="5040560" cy="360000"/>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La fiche de formation : </a:t>
            </a:r>
            <a:r>
              <a:rPr lang="fr-FR" sz="1400" dirty="0"/>
              <a:t>l’essentiel</a:t>
            </a:r>
            <a:r>
              <a:rPr lang="fr-FR" sz="1400" b="1" dirty="0">
                <a:solidFill>
                  <a:schemeClr val="tx1"/>
                </a:solidFill>
              </a:rPr>
              <a:t>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dirty="0"/>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détaillée</a:t>
            </a:r>
            <a:br>
              <a:rPr lang="fr-FR" sz="1400" dirty="0"/>
            </a:b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informer mieux sur l’insertion professionnelle des étudiants</a:t>
            </a: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a:t>&gt;&gt; une rubrique dédiée à l’information sur la poursuite d’études et l’insertion professionnelle des étudiants  </a:t>
            </a:r>
            <a:br>
              <a:rPr lang="fr-FR" sz="1400" dirty="0"/>
            </a:br>
            <a:br>
              <a:rPr lang="fr-FR" sz="1400" dirty="0"/>
            </a:br>
            <a:r>
              <a:rPr lang="fr-FR" sz="1400" dirty="0"/>
              <a:t>&gt;&gt; l’information sur la réussite (statistiques du SIES)</a:t>
            </a:r>
            <a:br>
              <a:rPr lang="fr-FR" sz="1400" dirty="0"/>
            </a:br>
            <a:br>
              <a:rPr lang="fr-FR" sz="1400" dirty="0"/>
            </a:br>
            <a:r>
              <a:rPr lang="fr-FR" sz="1400" dirty="0"/>
              <a:t>&gt;&gt; </a:t>
            </a:r>
            <a:r>
              <a:rPr lang="fr-FR" sz="1400" dirty="0">
                <a:solidFill>
                  <a:srgbClr val="FF0000"/>
                </a:solidFill>
              </a:rPr>
              <a:t>Nouveautés 2025 </a:t>
            </a:r>
            <a:r>
              <a:rPr lang="fr-FR" sz="1400" dirty="0"/>
              <a:t>:  plus de 75 % des formations couvertes par les statistiques d’insertion</a:t>
            </a:r>
          </a:p>
          <a:p>
            <a:r>
              <a:rPr lang="fr-FR" sz="1300" b="0" dirty="0"/>
              <a:t>-</a:t>
            </a:r>
            <a:r>
              <a:rPr lang="fr-FR" sz="1300" dirty="0"/>
              <a:t> </a:t>
            </a:r>
            <a:r>
              <a:rPr lang="fr-FR" sz="1300" b="0" dirty="0"/>
              <a:t>Licences générales</a:t>
            </a:r>
          </a:p>
          <a:p>
            <a:r>
              <a:rPr lang="fr-FR" sz="1300" b="0" dirty="0"/>
              <a:t>- BTS agricoles</a:t>
            </a:r>
          </a:p>
          <a:p>
            <a:r>
              <a:rPr lang="fr-FR" sz="1300" b="0" dirty="0"/>
              <a:t>- Écoles d’ingénieur, de commerce et de management</a:t>
            </a:r>
          </a:p>
          <a:p>
            <a:endParaRPr lang="fr-FR" sz="1400" b="0" dirty="0"/>
          </a:p>
          <a:p>
            <a:r>
              <a:rPr lang="fr-FR" sz="1400" u="sng" dirty="0"/>
              <a:t>A venir </a:t>
            </a:r>
            <a:r>
              <a:rPr lang="fr-FR" sz="1400" dirty="0"/>
              <a:t>: des données sur le salaire indicatif net/mois observé à l’échelle nationale un an après la sortie des 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0000FF"/>
                </a:highlight>
              </a:rPr>
              <a:t>10 vœux et 10 vœux supplémentaires</a:t>
            </a:r>
            <a:r>
              <a:rPr lang="fr-FR" sz="1300" dirty="0">
                <a:solidFill>
                  <a:schemeClr val="accent1"/>
                </a:solidFill>
              </a:rPr>
              <a:t> pour des formations en apprentissage</a:t>
            </a: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0000FF"/>
                </a:highlight>
              </a:rPr>
              <a:t>des sous-vœux pour certaines filières sélectives </a:t>
            </a:r>
            <a:r>
              <a:rPr lang="fr-FR" sz="1300" dirty="0">
                <a:solidFill>
                  <a:schemeClr val="accent1"/>
                </a:solidFill>
              </a:rPr>
              <a:t> (Classes prépa, BTS, BUT, écoles de commerce, d'ingénieurs, IFSI, IEP, etc…)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Les vœux sont formulés librement par les candidats (pas de classement par ordre de priorité) </a:t>
            </a:r>
            <a:r>
              <a:rPr lang="fr-FR" sz="1300" dirty="0">
                <a:solidFill>
                  <a:schemeClr val="accent1"/>
                </a:solidFill>
              </a:rPr>
              <a:t>: une réponse sera apportée pour chaque vœu formulé à compter du 2 juin 2025</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La date de formulation du vœu n’est pas prise en compte </a:t>
            </a:r>
            <a:r>
              <a:rPr lang="fr-FR" sz="1300" dirty="0">
                <a:solidFill>
                  <a:schemeClr val="accent1"/>
                </a:solidFill>
              </a:rPr>
              <a:t>pour l’examen du dossier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Chaque formation n’a connaissance que des vœux formulés pour elle :</a:t>
            </a:r>
            <a:r>
              <a:rPr lang="fr-FR" sz="1300" dirty="0">
                <a:solidFill>
                  <a:schemeClr val="accent1"/>
                </a:solidFill>
              </a:rPr>
              <a:t> elle ne connait pas les autres vœux formulés  par les candidats</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Quand un candidat accepte une formation, il a toujours la possibilité de conserver des vœux pour lesquels il est en liste d’attente</a:t>
            </a:r>
            <a:r>
              <a:rPr lang="fr-FR" sz="1300" dirty="0">
                <a:solidFill>
                  <a:schemeClr val="accent1"/>
                </a:solidFill>
              </a:rPr>
              <a:t> et qui l’intéressent davantage</a:t>
            </a:r>
          </a:p>
          <a:p>
            <a:pPr marL="269875">
              <a:spcAft>
                <a:spcPts val="600"/>
              </a:spcAft>
              <a:buClr>
                <a:schemeClr val="bg2"/>
              </a:buClr>
              <a:tabLst>
                <a:tab pos="269875" algn="l"/>
              </a:tabLst>
            </a:pPr>
            <a:r>
              <a:rPr lang="fr-FR" sz="1400" b="1" dirty="0">
                <a:solidFill>
                  <a:srgbClr val="FF0000"/>
                </a:solidFill>
              </a:rPr>
              <a:t>E</a:t>
            </a:r>
            <a:r>
              <a:rPr lang="fr-FR" sz="1300" b="1" dirty="0">
                <a:solidFill>
                  <a:srgbClr val="FF0000"/>
                </a:solidFill>
              </a:rPr>
              <a:t>ntre le 6 et le 10 juin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14/01/2025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14/01/2025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p:txBody>
          <a:bodyPr/>
          <a:lstStyle/>
          <a:p>
            <a:pPr algn="ctr"/>
            <a:r>
              <a:rPr lang="fr-FR" sz="2200" dirty="0"/>
              <a:t>Lundi 2 juin 2025 &gt; jeudi 10 juillet 2025</a:t>
            </a:r>
            <a:br>
              <a:rPr lang="fr-FR" sz="2200" dirty="0"/>
            </a:br>
            <a:r>
              <a:rPr lang="fr-FR" sz="2200" dirty="0"/>
              <a:t>Je reçois les réponses des formations et je décide</a:t>
            </a:r>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Les dates clés de la phase d’admission 2025</a:t>
            </a: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Lundi 2 juin – début de la phase principale : c’est le moment de faire vos choix</a:t>
            </a:r>
            <a:br>
              <a:rPr lang="fr-FR" sz="1050" b="1" dirty="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a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Mercredi 11 juin – début de la </a:t>
            </a:r>
            <a:r>
              <a:rPr lang="fr-FR" sz="1000" dirty="0">
                <a:solidFill>
                  <a:schemeClr val="accent1"/>
                </a:solidFill>
              </a:rPr>
              <a:t>	</a:t>
            </a:r>
            <a:r>
              <a:rPr lang="fr-FR" sz="105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Entre le vendredi 6 juin et le mardi 10 juin</a:t>
            </a:r>
            <a:br>
              <a:rPr lang="fr-FR" sz="1000" dirty="0"/>
            </a:br>
            <a:r>
              <a:rPr lang="fr-FR" sz="1050" b="1" dirty="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Jeudi 10 juillet 2025 -  fin de la phase principale</a:t>
            </a:r>
            <a:br>
              <a:rPr lang="fr-FR" sz="1050" dirty="0">
                <a:solidFill>
                  <a:schemeClr val="accent1"/>
                </a:solidFill>
              </a:rPr>
            </a:br>
            <a:r>
              <a:rPr lang="fr-FR" sz="1050" dirty="0">
                <a:solidFill>
                  <a:schemeClr val="accent1"/>
                </a:solidFill>
              </a:rPr>
              <a:t>La phase complémentaire se poursuit jusqu’au 11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Vendredi 4 juillet -  Résultats du Bac 2025</a:t>
            </a:r>
            <a:br>
              <a:rPr lang="fr-FR" sz="1000" dirty="0"/>
            </a:br>
            <a:endParaRPr lang="fr-FR" sz="1000" dirty="0"/>
          </a:p>
          <a:p>
            <a:pPr algn="just"/>
            <a:br>
              <a:rPr lang="fr-FR" sz="1000" dirty="0"/>
            </a:br>
            <a:r>
              <a:rPr lang="fr-FR" sz="1050" dirty="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A partir du mercredi 1</a:t>
            </a:r>
            <a:r>
              <a:rPr lang="fr-FR" sz="1050" b="1" baseline="30000" dirty="0">
                <a:solidFill>
                  <a:schemeClr val="bg1"/>
                </a:solidFill>
                <a:highlight>
                  <a:srgbClr val="0000FF"/>
                </a:highlight>
              </a:rPr>
              <a:t>er</a:t>
            </a:r>
            <a:r>
              <a:rPr lang="fr-FR" sz="1050" b="1" dirty="0">
                <a:solidFill>
                  <a:schemeClr val="bg1"/>
                </a:solidFill>
                <a:highlight>
                  <a:srgbClr val="0000FF"/>
                </a:highlight>
              </a:rPr>
              <a:t> juillet 2025 </a:t>
            </a:r>
            <a:br>
              <a:rPr lang="fr-FR" sz="1050" dirty="0">
                <a:solidFill>
                  <a:schemeClr val="accent1"/>
                </a:solidFill>
              </a:rPr>
            </a:br>
            <a:br>
              <a:rPr lang="fr-FR" sz="105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7" name="Image 16"/>
          <p:cNvPicPr>
            <a:picLocks noChangeAspect="1"/>
          </p:cNvPicPr>
          <p:nvPr/>
        </p:nvPicPr>
        <p:blipFill>
          <a:blip r:embed="rId2"/>
          <a:stretch>
            <a:fillRect/>
          </a:stretch>
        </p:blipFill>
        <p:spPr>
          <a:xfrm>
            <a:off x="4764551" y="1774749"/>
            <a:ext cx="639137" cy="436961"/>
          </a:xfrm>
          <a:prstGeom prst="rect">
            <a:avLst/>
          </a:prstGeom>
        </p:spPr>
      </p:pic>
      <p:pic>
        <p:nvPicPr>
          <p:cNvPr id="18" name="Image 17"/>
          <p:cNvPicPr>
            <a:picLocks noChangeAspect="1"/>
          </p:cNvPicPr>
          <p:nvPr/>
        </p:nvPicPr>
        <p:blipFill>
          <a:blip r:embed="rId3"/>
          <a:stretch>
            <a:fillRect/>
          </a:stretch>
        </p:blipFill>
        <p:spPr>
          <a:xfrm>
            <a:off x="1155216" y="3795886"/>
            <a:ext cx="515320" cy="353362"/>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07654"/>
            <a:ext cx="8298792" cy="3024336"/>
          </a:xfrm>
        </p:spPr>
        <p:txBody>
          <a:bodyPr>
            <a:normAutofit fontScale="85000" lnSpcReduction="2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numéro vert </a:t>
            </a:r>
            <a:r>
              <a:rPr lang="fr-FR" sz="2000" dirty="0">
                <a:solidFill>
                  <a:schemeClr val="accent1"/>
                </a:solidFill>
              </a:rPr>
              <a:t>:  </a:t>
            </a:r>
            <a:r>
              <a:rPr lang="fr-FR" sz="2000" b="1" dirty="0">
                <a:solidFill>
                  <a:schemeClr val="accent1"/>
                </a:solidFill>
              </a:rPr>
              <a:t>0 800 400 070 </a:t>
            </a:r>
            <a:br>
              <a:rPr lang="fr-FR" sz="2000" b="1" dirty="0">
                <a:solidFill>
                  <a:schemeClr val="accent1"/>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 La messagerie contact </a:t>
            </a:r>
            <a:r>
              <a:rPr lang="fr-FR" sz="1600" dirty="0">
                <a:solidFill>
                  <a:schemeClr val="accent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Les réseaux sociaux (Instagram, X, Facebook)</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canal d’actualité Parcoursup info sur </a:t>
            </a:r>
            <a:r>
              <a:rPr lang="fr-FR" sz="14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rgbClr val="FF0000"/>
              </a:buClr>
              <a:buSzPct val="100000"/>
            </a:pPr>
            <a:r>
              <a:rPr lang="fr-FR" sz="1500" i="1">
                <a:solidFill>
                  <a:schemeClr val="accent1"/>
                </a:solidFill>
              </a:rPr>
              <a:t>Pensez à activer </a:t>
            </a:r>
            <a:r>
              <a:rPr lang="fr-FR" sz="1500" i="1" dirty="0">
                <a:solidFill>
                  <a:schemeClr val="accent1"/>
                </a:solidFill>
              </a:rPr>
              <a:t>les notifications pour recevoir toutes les informations.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a:t>
            </a:r>
            <a:r>
              <a:rPr lang="fr-FR" sz="2200"/>
              <a:t>pour vous </a:t>
            </a:r>
            <a:r>
              <a:rPr lang="fr-FR" sz="2200" dirty="0"/>
              <a:t>aider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14/01/2025</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24</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172391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2200" dirty="0">
                <a:solidFill>
                  <a:schemeClr val="accent1"/>
                </a:solidFill>
              </a:rPr>
              <a:t>Parcoursup permet de visualiser, dans un cadre commun à toutes les formations, les </a:t>
            </a:r>
            <a:r>
              <a:rPr lang="fr-FR" sz="2200" b="1" dirty="0">
                <a:solidFill>
                  <a:schemeClr val="accent1"/>
                </a:solidFill>
              </a:rPr>
              <a:t>critères et éléments que les enseignants des formations du supérieur ont défini pour l’examen des candidatures </a:t>
            </a:r>
            <a:r>
              <a:rPr lang="fr-FR" sz="22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jamais l’analyse des candidatures </a:t>
            </a:r>
            <a:r>
              <a:rPr lang="fr-FR" sz="2200" dirty="0">
                <a:solidFill>
                  <a:schemeClr val="accent1"/>
                </a:solidFill>
              </a:rPr>
              <a:t>: ce sont les enseignants des formations du supérieur qui définissent les critères, examinent votre dossier, font des propositions auxquelles vous répondez</a:t>
            </a:r>
          </a:p>
          <a:p>
            <a:pPr marL="179388" algn="just" defTabSz="457200">
              <a:spcBef>
                <a:spcPct val="20000"/>
              </a:spcBef>
              <a:spcAft>
                <a:spcPts val="300"/>
              </a:spcAft>
              <a:buClr>
                <a:srgbClr val="FF0000"/>
              </a:buClr>
              <a:buSzPct val="100000"/>
            </a:pPr>
            <a:r>
              <a:rPr lang="fr-FR" sz="2200" dirty="0">
                <a:solidFill>
                  <a:schemeClr val="accent1"/>
                </a:solidFill>
              </a:rPr>
              <a:t>Parcoursup garantit votre </a:t>
            </a:r>
            <a:r>
              <a:rPr lang="fr-FR" sz="2200" b="1" dirty="0">
                <a:solidFill>
                  <a:schemeClr val="accent1"/>
                </a:solidFill>
              </a:rPr>
              <a:t>droit à l’information : </a:t>
            </a:r>
            <a:r>
              <a:rPr lang="fr-FR" sz="22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2200" b="1" dirty="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le taux d’accès (niveau de demande pour la formation) ainsi que sur le profil des lycéens de terminale admis les années précédentes (série de bac, niveau scolaire, choix de parcours au lycée)</a:t>
            </a:r>
          </a:p>
          <a:p>
            <a:pPr marL="179388" algn="just" defTabSz="457200">
              <a:spcBef>
                <a:spcPct val="20000"/>
              </a:spcBef>
              <a:spcAft>
                <a:spcPts val="300"/>
              </a:spcAft>
              <a:buClr>
                <a:srgbClr val="FF0000"/>
              </a:buClr>
              <a:buSzPct val="100000"/>
            </a:pPr>
            <a:endParaRPr lang="fr-FR" sz="2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consulter des données nouvelles sur la réussite, ainsi que sur l’insertion professionnelle et els conditions d’embauche à la sortie des formations</a:t>
            </a:r>
          </a:p>
          <a:p>
            <a:pPr marL="179388" algn="just" defTabSz="457200">
              <a:spcBef>
                <a:spcPct val="20000"/>
              </a:spcBef>
              <a:spcAft>
                <a:spcPts val="0"/>
              </a:spcAft>
              <a:buClr>
                <a:srgbClr val="FF0000"/>
              </a:buClr>
              <a:buSzPct val="100000"/>
            </a:pPr>
            <a:r>
              <a:rPr lang="fr-FR" sz="2200" b="1" dirty="0">
                <a:solidFill>
                  <a:srgbClr val="FF0000"/>
                </a:solidFill>
              </a:rPr>
              <a:t>Nouveauté 2025 : </a:t>
            </a:r>
            <a:r>
              <a:rPr lang="fr-FR" sz="2200" dirty="0">
                <a:solidFill>
                  <a:schemeClr val="accent1"/>
                </a:solidFill>
              </a:rPr>
              <a:t>les données sur l’insertion professionnelle sont étendues aux licences universitaires, écoles de commerce et d’ingénieurs </a:t>
            </a:r>
            <a:r>
              <a:rPr lang="fr-FR" sz="22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5" name="Rectangle à coins arrondis 4"/>
          <p:cNvSpPr/>
          <p:nvPr/>
        </p:nvSpPr>
        <p:spPr>
          <a:xfrm>
            <a:off x="4932040" y="195486"/>
            <a:ext cx="37396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14/01/2025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0000FF"/>
                </a:highlight>
              </a:rPr>
              <a:t>Les lycéens doivent d’abord se créer un compte Parcoursup: </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0000FF"/>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a:t>
            </a:r>
            <a:r>
              <a:rPr lang="fr-FR" sz="1300">
                <a:solidFill>
                  <a:schemeClr val="accent1"/>
                </a:solidFill>
              </a:rPr>
              <a:t>épreuves du baccalauréat.</a:t>
            </a:r>
            <a:endParaRPr lang="fr-FR" sz="1300" dirty="0">
              <a:solidFill>
                <a:schemeClr val="accent1"/>
              </a:solidFill>
            </a:endParaRP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8001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Un </a:t>
            </a:r>
            <a:r>
              <a:rPr lang="fr-FR" sz="1300" b="1" dirty="0">
                <a:effectLst/>
                <a:latin typeface="+mj-lt"/>
                <a:ea typeface="Aptos" panose="020B0004020202020204" pitchFamily="34" charset="0"/>
                <a:cs typeface="Aptos" panose="020B0004020202020204" pitchFamily="34" charset="0"/>
              </a:rPr>
              <a:t>nouvel environnement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413417"/>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341" y="1275606"/>
            <a:ext cx="4184660" cy="2045337"/>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594944" y="3795886"/>
            <a:ext cx="4193079"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Calendrier à retrouver dans </a:t>
            </a:r>
            <a:r>
              <a:rPr lang="fr-FR" sz="1400" b="1" i="1" dirty="0">
                <a:solidFill>
                  <a:srgbClr val="0000FF"/>
                </a:solidFill>
              </a:rPr>
              <a:t>l’espace Ressources </a:t>
            </a:r>
            <a:r>
              <a:rPr lang="fr-FR" sz="1400" i="1" dirty="0">
                <a:solidFill>
                  <a:schemeClr val="accent1"/>
                </a:solidFill>
              </a:rPr>
              <a:t>sur parcoursup.gouv.fr</a:t>
            </a:r>
          </a:p>
        </p:txBody>
      </p:sp>
      <p:sp>
        <p:nvSpPr>
          <p:cNvPr id="2" name="ZoneTexte 1"/>
          <p:cNvSpPr txBox="1"/>
          <p:nvPr/>
        </p:nvSpPr>
        <p:spPr>
          <a:xfrm>
            <a:off x="4699401" y="1347614"/>
            <a:ext cx="4015833" cy="3277820"/>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500" b="1" dirty="0">
                <a:solidFill>
                  <a:schemeClr val="accent6"/>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spTree>
    <p:extLst>
      <p:ext uri="{BB962C8B-B14F-4D97-AF65-F5344CB8AC3E}">
        <p14:creationId xmlns:p14="http://schemas.microsoft.com/office/powerpoint/2010/main" val="25525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non sélectives » : les différentes licences (dont les licences « accès santé »),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sélectives » : 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4650</TotalTime>
  <Words>2955</Words>
  <Application>Microsoft Office PowerPoint</Application>
  <PresentationFormat>Affichage à l'écran (16:9)</PresentationFormat>
  <Paragraphs>214</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Cambria</vt:lpstr>
      <vt:lpstr>Courier New</vt:lpstr>
      <vt:lpstr>Marianne Light</vt:lpstr>
      <vt:lpstr>Wingdings</vt:lpstr>
      <vt:lpstr>OPÉRATEURS</vt:lpstr>
      <vt:lpstr>Parcoursup simplifie vos démarches</vt:lpstr>
      <vt:lpstr>Présentation PowerPoint</vt:lpstr>
      <vt:lpstr>Présentation PowerPoint</vt:lpstr>
      <vt:lpstr>Présentation PowerPoint</vt:lpstr>
      <vt:lpstr>Présentation PowerPoint</vt:lpstr>
      <vt:lpstr>S’inscrire sur Parcoursup </vt:lpstr>
      <vt:lpstr>LE BON REFLEXE : S’INFORMER</vt:lpstr>
      <vt:lpstr>LE BON REFLEXE : ECHANGER, SE PREPARER</vt:lpstr>
      <vt:lpstr>Présentation PowerPoint</vt:lpstr>
      <vt:lpstr>Présentation PowerPoint</vt:lpstr>
      <vt:lpstr>Des informations claires, riches et utiles</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Présentation PowerPoint</vt:lpstr>
      <vt:lpstr>Présentation PowerPoint</vt:lpstr>
      <vt:lpstr>Présentation PowerPoint</vt:lpstr>
      <vt:lpstr>Présentation PowerPoint</vt:lpstr>
      <vt:lpstr>Lundi 2 juin 2025 &gt; jeudi 10 juillet 2025 Je reçois les réponses des formations et je décide</vt:lpstr>
      <vt:lpstr>Présentation PowerPoint</vt:lpstr>
      <vt:lpstr>Des services pour vous aider et répondre à vos questions tout au long de la procédure</vt:lpstr>
      <vt:lpstr>Pensez aussi à préparer votre future vie d’étudiant(e)</vt:lpstr>
      <vt:lpstr>w</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GUILLAUME DESSAILLY</cp:lastModifiedBy>
  <cp:revision>321</cp:revision>
  <dcterms:created xsi:type="dcterms:W3CDTF">2020-10-27T08:44:50Z</dcterms:created>
  <dcterms:modified xsi:type="dcterms:W3CDTF">2025-01-14T14:29:09Z</dcterms:modified>
</cp:coreProperties>
</file>